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7" r:id="rId3"/>
    <p:sldId id="258" r:id="rId4"/>
    <p:sldId id="260" r:id="rId5"/>
    <p:sldId id="259" r:id="rId6"/>
    <p:sldId id="261" r:id="rId7"/>
    <p:sldId id="263" r:id="rId8"/>
    <p:sldId id="262" r:id="rId9"/>
    <p:sldId id="264" r:id="rId10"/>
    <p:sldId id="265" r:id="rId11"/>
    <p:sldId id="266" r:id="rId12"/>
    <p:sldId id="267" r:id="rId13"/>
    <p:sldId id="268" r:id="rId14"/>
    <p:sldId id="269" r:id="rId15"/>
    <p:sldId id="270" r:id="rId16"/>
    <p:sldId id="271" r:id="rId17"/>
    <p:sldId id="276" r:id="rId18"/>
    <p:sldId id="272" r:id="rId19"/>
    <p:sldId id="274" r:id="rId20"/>
    <p:sldId id="273" r:id="rId21"/>
    <p:sldId id="275" r:id="rId22"/>
    <p:sldId id="279"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3007" autoAdjust="0"/>
  </p:normalViewPr>
  <p:slideViewPr>
    <p:cSldViewPr snapToGrid="0">
      <p:cViewPr varScale="1">
        <p:scale>
          <a:sx n="68" d="100"/>
          <a:sy n="68" d="100"/>
        </p:scale>
        <p:origin x="12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9D291D-28D8-4942-B49A-F19A2996EE25}" type="datetimeFigureOut">
              <a:rPr lang="en-IN" smtClean="0"/>
              <a:t>18-07-2025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7EA1E-BD33-493E-A790-DA67C68E91F4}" type="slidenum">
              <a:rPr lang="en-IN" smtClean="0"/>
              <a:t>‹#›</a:t>
            </a:fld>
            <a:endParaRPr lang="en-IN"/>
          </a:p>
        </p:txBody>
      </p:sp>
    </p:spTree>
    <p:extLst>
      <p:ext uri="{BB962C8B-B14F-4D97-AF65-F5344CB8AC3E}">
        <p14:creationId xmlns:p14="http://schemas.microsoft.com/office/powerpoint/2010/main" val="1467691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607EA1E-BD33-493E-A790-DA67C68E91F4}" type="slidenum">
              <a:rPr lang="en-IN" smtClean="0"/>
              <a:t>15</a:t>
            </a:fld>
            <a:endParaRPr lang="en-IN"/>
          </a:p>
        </p:txBody>
      </p:sp>
    </p:spTree>
    <p:extLst>
      <p:ext uri="{BB962C8B-B14F-4D97-AF65-F5344CB8AC3E}">
        <p14:creationId xmlns:p14="http://schemas.microsoft.com/office/powerpoint/2010/main" val="1348207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A69BB20-739C-423B-8424-4557EA728CFA}" type="datetimeFigureOut">
              <a:rPr lang="en-IN" smtClean="0"/>
              <a:t>18-07-2025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DBB63F-19BE-4022-AB22-B0BA2D204071}"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9329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69BB20-739C-423B-8424-4557EA728CFA}" type="datetimeFigureOut">
              <a:rPr lang="en-IN" smtClean="0"/>
              <a:t>18-07-2025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DBB63F-19BE-4022-AB22-B0BA2D204071}" type="slidenum">
              <a:rPr lang="en-IN" smtClean="0"/>
              <a:t>‹#›</a:t>
            </a:fld>
            <a:endParaRPr lang="en-IN"/>
          </a:p>
        </p:txBody>
      </p:sp>
    </p:spTree>
    <p:extLst>
      <p:ext uri="{BB962C8B-B14F-4D97-AF65-F5344CB8AC3E}">
        <p14:creationId xmlns:p14="http://schemas.microsoft.com/office/powerpoint/2010/main" val="23699619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69BB20-739C-423B-8424-4557EA728CFA}" type="datetimeFigureOut">
              <a:rPr lang="en-IN" smtClean="0"/>
              <a:t>18-07-2025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DBB63F-19BE-4022-AB22-B0BA2D204071}" type="slidenum">
              <a:rPr lang="en-IN" smtClean="0"/>
              <a:t>‹#›</a:t>
            </a:fld>
            <a:endParaRPr lang="en-IN"/>
          </a:p>
        </p:txBody>
      </p:sp>
    </p:spTree>
    <p:extLst>
      <p:ext uri="{BB962C8B-B14F-4D97-AF65-F5344CB8AC3E}">
        <p14:creationId xmlns:p14="http://schemas.microsoft.com/office/powerpoint/2010/main" val="4262594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A69BB20-739C-423B-8424-4557EA728CFA}" type="datetimeFigureOut">
              <a:rPr lang="en-IN" smtClean="0"/>
              <a:t>18-07-2025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DBB63F-19BE-4022-AB22-B0BA2D204071}" type="slidenum">
              <a:rPr lang="en-IN" smtClean="0"/>
              <a:t>‹#›</a:t>
            </a:fld>
            <a:endParaRPr lang="en-IN"/>
          </a:p>
        </p:txBody>
      </p:sp>
    </p:spTree>
    <p:extLst>
      <p:ext uri="{BB962C8B-B14F-4D97-AF65-F5344CB8AC3E}">
        <p14:creationId xmlns:p14="http://schemas.microsoft.com/office/powerpoint/2010/main" val="603052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69BB20-739C-423B-8424-4557EA728CFA}" type="datetimeFigureOut">
              <a:rPr lang="en-IN" smtClean="0"/>
              <a:t>18-07-2025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2DBB63F-19BE-4022-AB22-B0BA2D204071}"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2546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A69BB20-739C-423B-8424-4557EA728CFA}" type="datetimeFigureOut">
              <a:rPr lang="en-IN" smtClean="0"/>
              <a:t>18-07-2025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2DBB63F-19BE-4022-AB22-B0BA2D204071}" type="slidenum">
              <a:rPr lang="en-IN" smtClean="0"/>
              <a:t>‹#›</a:t>
            </a:fld>
            <a:endParaRPr lang="en-IN"/>
          </a:p>
        </p:txBody>
      </p:sp>
    </p:spTree>
    <p:extLst>
      <p:ext uri="{BB962C8B-B14F-4D97-AF65-F5344CB8AC3E}">
        <p14:creationId xmlns:p14="http://schemas.microsoft.com/office/powerpoint/2010/main" val="563858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A69BB20-739C-423B-8424-4557EA728CFA}" type="datetimeFigureOut">
              <a:rPr lang="en-IN" smtClean="0"/>
              <a:t>18-07-2025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2DBB63F-19BE-4022-AB22-B0BA2D204071}" type="slidenum">
              <a:rPr lang="en-IN" smtClean="0"/>
              <a:t>‹#›</a:t>
            </a:fld>
            <a:endParaRPr lang="en-IN"/>
          </a:p>
        </p:txBody>
      </p:sp>
    </p:spTree>
    <p:extLst>
      <p:ext uri="{BB962C8B-B14F-4D97-AF65-F5344CB8AC3E}">
        <p14:creationId xmlns:p14="http://schemas.microsoft.com/office/powerpoint/2010/main" val="3759208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A69BB20-739C-423B-8424-4557EA728CFA}" type="datetimeFigureOut">
              <a:rPr lang="en-IN" smtClean="0"/>
              <a:t>18-07-2025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2DBB63F-19BE-4022-AB22-B0BA2D204071}" type="slidenum">
              <a:rPr lang="en-IN" smtClean="0"/>
              <a:t>‹#›</a:t>
            </a:fld>
            <a:endParaRPr lang="en-IN"/>
          </a:p>
        </p:txBody>
      </p:sp>
    </p:spTree>
    <p:extLst>
      <p:ext uri="{BB962C8B-B14F-4D97-AF65-F5344CB8AC3E}">
        <p14:creationId xmlns:p14="http://schemas.microsoft.com/office/powerpoint/2010/main" val="2937900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A69BB20-739C-423B-8424-4557EA728CFA}" type="datetimeFigureOut">
              <a:rPr lang="en-IN" smtClean="0"/>
              <a:t>18-07-2025</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22DBB63F-19BE-4022-AB22-B0BA2D204071}" type="slidenum">
              <a:rPr lang="en-IN" smtClean="0"/>
              <a:t>‹#›</a:t>
            </a:fld>
            <a:endParaRPr lang="en-IN"/>
          </a:p>
        </p:txBody>
      </p:sp>
    </p:spTree>
    <p:extLst>
      <p:ext uri="{BB962C8B-B14F-4D97-AF65-F5344CB8AC3E}">
        <p14:creationId xmlns:p14="http://schemas.microsoft.com/office/powerpoint/2010/main" val="30275556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A69BB20-739C-423B-8424-4557EA728CFA}" type="datetimeFigureOut">
              <a:rPr lang="en-IN" smtClean="0"/>
              <a:t>18-07-2025</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2DBB63F-19BE-4022-AB22-B0BA2D204071}" type="slidenum">
              <a:rPr lang="en-IN" smtClean="0"/>
              <a:t>‹#›</a:t>
            </a:fld>
            <a:endParaRPr lang="en-IN"/>
          </a:p>
        </p:txBody>
      </p:sp>
    </p:spTree>
    <p:extLst>
      <p:ext uri="{BB962C8B-B14F-4D97-AF65-F5344CB8AC3E}">
        <p14:creationId xmlns:p14="http://schemas.microsoft.com/office/powerpoint/2010/main" val="3009414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A69BB20-739C-423B-8424-4557EA728CFA}" type="datetimeFigureOut">
              <a:rPr lang="en-IN" smtClean="0"/>
              <a:t>18-07-2025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2DBB63F-19BE-4022-AB22-B0BA2D204071}" type="slidenum">
              <a:rPr lang="en-IN" smtClean="0"/>
              <a:t>‹#›</a:t>
            </a:fld>
            <a:endParaRPr lang="en-IN"/>
          </a:p>
        </p:txBody>
      </p:sp>
    </p:spTree>
    <p:extLst>
      <p:ext uri="{BB962C8B-B14F-4D97-AF65-F5344CB8AC3E}">
        <p14:creationId xmlns:p14="http://schemas.microsoft.com/office/powerpoint/2010/main" val="29344889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A69BB20-739C-423B-8424-4557EA728CFA}" type="datetimeFigureOut">
              <a:rPr lang="en-IN" smtClean="0"/>
              <a:t>18-07-2025</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2DBB63F-19BE-4022-AB22-B0BA2D204071}"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13425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animalia-life.club/qa/pictures/simple-thank-you-wallpapers" TargetMode="External"/><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B503ABA-EC01-36BE-0C78-8BC60D5A673C}"/>
              </a:ext>
            </a:extLst>
          </p:cNvPr>
          <p:cNvPicPr>
            <a:picLocks noChangeAspect="1"/>
          </p:cNvPicPr>
          <p:nvPr/>
        </p:nvPicPr>
        <p:blipFill>
          <a:blip r:embed="rId2"/>
          <a:srcRect l="7368" t="22952" r="7368" b="20536"/>
          <a:stretch>
            <a:fillRect/>
          </a:stretch>
        </p:blipFill>
        <p:spPr>
          <a:xfrm>
            <a:off x="0" y="-1"/>
            <a:ext cx="12192000" cy="6577263"/>
          </a:xfrm>
          <a:prstGeom prst="rect">
            <a:avLst/>
          </a:prstGeom>
        </p:spPr>
      </p:pic>
    </p:spTree>
    <p:extLst>
      <p:ext uri="{BB962C8B-B14F-4D97-AF65-F5344CB8AC3E}">
        <p14:creationId xmlns:p14="http://schemas.microsoft.com/office/powerpoint/2010/main" val="1010937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4BA46A8-B575-CEC2-3AC3-5A12100A4BC8}"/>
              </a:ext>
            </a:extLst>
          </p:cNvPr>
          <p:cNvSpPr txBox="1"/>
          <p:nvPr/>
        </p:nvSpPr>
        <p:spPr>
          <a:xfrm>
            <a:off x="2103120" y="266218"/>
            <a:ext cx="8244840" cy="984885"/>
          </a:xfrm>
          <a:prstGeom prst="rect">
            <a:avLst/>
          </a:prstGeom>
          <a:noFill/>
        </p:spPr>
        <p:txBody>
          <a:bodyPr wrap="square" rtlCol="0">
            <a:spAutoFit/>
          </a:bodyPr>
          <a:lstStyle/>
          <a:p>
            <a:r>
              <a:rPr lang="en-US" altLang="en-US" sz="4000" b="1" dirty="0">
                <a:latin typeface="Arial" panose="020B0604020202020204" pitchFamily="34" charset="0"/>
              </a:rPr>
              <a:t>Examples of Bluetooth module?</a:t>
            </a:r>
          </a:p>
          <a:p>
            <a:endParaRPr lang="en-IN" dirty="0"/>
          </a:p>
        </p:txBody>
      </p:sp>
      <p:graphicFrame>
        <p:nvGraphicFramePr>
          <p:cNvPr id="6" name="Table 5">
            <a:extLst>
              <a:ext uri="{FF2B5EF4-FFF2-40B4-BE49-F238E27FC236}">
                <a16:creationId xmlns:a16="http://schemas.microsoft.com/office/drawing/2014/main" id="{16762FE8-DDCE-ED7F-5B8B-F63278CF95B9}"/>
              </a:ext>
            </a:extLst>
          </p:cNvPr>
          <p:cNvGraphicFramePr>
            <a:graphicFrameLocks noGrp="1"/>
          </p:cNvGraphicFramePr>
          <p:nvPr>
            <p:extLst>
              <p:ext uri="{D42A27DB-BD31-4B8C-83A1-F6EECF244321}">
                <p14:modId xmlns:p14="http://schemas.microsoft.com/office/powerpoint/2010/main" val="2812256107"/>
              </p:ext>
            </p:extLst>
          </p:nvPr>
        </p:nvGraphicFramePr>
        <p:xfrm>
          <a:off x="1223058" y="2004455"/>
          <a:ext cx="8704161" cy="4106979"/>
        </p:xfrm>
        <a:graphic>
          <a:graphicData uri="http://schemas.openxmlformats.org/drawingml/2006/table">
            <a:tbl>
              <a:tblPr firstRow="1" bandRow="1">
                <a:tableStyleId>{5C22544A-7EE6-4342-B048-85BDC9FD1C3A}</a:tableStyleId>
              </a:tblPr>
              <a:tblGrid>
                <a:gridCol w="1770926">
                  <a:extLst>
                    <a:ext uri="{9D8B030D-6E8A-4147-A177-3AD203B41FA5}">
                      <a16:colId xmlns:a16="http://schemas.microsoft.com/office/drawing/2014/main" val="2136635740"/>
                    </a:ext>
                  </a:extLst>
                </a:gridCol>
                <a:gridCol w="1261641">
                  <a:extLst>
                    <a:ext uri="{9D8B030D-6E8A-4147-A177-3AD203B41FA5}">
                      <a16:colId xmlns:a16="http://schemas.microsoft.com/office/drawing/2014/main" val="3365332370"/>
                    </a:ext>
                  </a:extLst>
                </a:gridCol>
                <a:gridCol w="5671594">
                  <a:extLst>
                    <a:ext uri="{9D8B030D-6E8A-4147-A177-3AD203B41FA5}">
                      <a16:colId xmlns:a16="http://schemas.microsoft.com/office/drawing/2014/main" val="3688716465"/>
                    </a:ext>
                  </a:extLst>
                </a:gridCol>
              </a:tblGrid>
              <a:tr h="391141">
                <a:tc>
                  <a:txBody>
                    <a:bodyPr/>
                    <a:lstStyle/>
                    <a:p>
                      <a:pPr algn="ctr"/>
                      <a:r>
                        <a:rPr lang="en-IN" dirty="0"/>
                        <a:t>Module Model</a:t>
                      </a:r>
                    </a:p>
                  </a:txBody>
                  <a:tcPr/>
                </a:tc>
                <a:tc>
                  <a:txBody>
                    <a:bodyPr/>
                    <a:lstStyle/>
                    <a:p>
                      <a:pPr algn="ctr"/>
                      <a:r>
                        <a:rPr lang="en-IN" dirty="0"/>
                        <a:t>Type</a:t>
                      </a:r>
                    </a:p>
                  </a:txBody>
                  <a:tcPr/>
                </a:tc>
                <a:tc>
                  <a:txBody>
                    <a:bodyPr/>
                    <a:lstStyle/>
                    <a:p>
                      <a:pPr algn="ctr"/>
                      <a:r>
                        <a:rPr lang="en-IN" dirty="0"/>
                        <a:t>Applications</a:t>
                      </a:r>
                    </a:p>
                  </a:txBody>
                  <a:tcPr/>
                </a:tc>
                <a:extLst>
                  <a:ext uri="{0D108BD9-81ED-4DB2-BD59-A6C34878D82A}">
                    <a16:rowId xmlns:a16="http://schemas.microsoft.com/office/drawing/2014/main" val="3571793950"/>
                  </a:ext>
                </a:extLst>
              </a:tr>
              <a:tr h="391141">
                <a:tc>
                  <a:txBody>
                    <a:bodyPr/>
                    <a:lstStyle/>
                    <a:p>
                      <a:r>
                        <a:rPr lang="en-IN" dirty="0"/>
                        <a:t>HC-05</a:t>
                      </a:r>
                    </a:p>
                  </a:txBody>
                  <a:tcPr/>
                </a:tc>
                <a:tc>
                  <a:txBody>
                    <a:bodyPr/>
                    <a:lstStyle/>
                    <a:p>
                      <a:r>
                        <a:rPr lang="en-IN" dirty="0"/>
                        <a:t>Classic</a:t>
                      </a:r>
                    </a:p>
                  </a:txBody>
                  <a:tcPr/>
                </a:tc>
                <a:tc>
                  <a:txBody>
                    <a:bodyPr/>
                    <a:lstStyle/>
                    <a:p>
                      <a:r>
                        <a:rPr lang="en-IN" dirty="0"/>
                        <a:t>Audio streaming, data transfer, file sharing, gaming</a:t>
                      </a:r>
                    </a:p>
                  </a:txBody>
                  <a:tcPr/>
                </a:tc>
                <a:extLst>
                  <a:ext uri="{0D108BD9-81ED-4DB2-BD59-A6C34878D82A}">
                    <a16:rowId xmlns:a16="http://schemas.microsoft.com/office/drawing/2014/main" val="3566552861"/>
                  </a:ext>
                </a:extLst>
              </a:tr>
              <a:tr h="391141">
                <a:tc>
                  <a:txBody>
                    <a:bodyPr/>
                    <a:lstStyle/>
                    <a:p>
                      <a:r>
                        <a:rPr lang="en-IN" dirty="0"/>
                        <a:t>HC-06</a:t>
                      </a:r>
                    </a:p>
                  </a:txBody>
                  <a:tcPr/>
                </a:tc>
                <a:tc>
                  <a:txBody>
                    <a:bodyPr/>
                    <a:lstStyle/>
                    <a:p>
                      <a:r>
                        <a:rPr lang="en-IN" dirty="0"/>
                        <a:t>Classic</a:t>
                      </a:r>
                    </a:p>
                  </a:txBody>
                  <a:tcPr/>
                </a:tc>
                <a:tc>
                  <a:txBody>
                    <a:bodyPr/>
                    <a:lstStyle/>
                    <a:p>
                      <a:r>
                        <a:rPr lang="en-IN" dirty="0"/>
                        <a:t>Data transfer, serial communication, remote control</a:t>
                      </a:r>
                    </a:p>
                  </a:txBody>
                  <a:tcPr/>
                </a:tc>
                <a:extLst>
                  <a:ext uri="{0D108BD9-81ED-4DB2-BD59-A6C34878D82A}">
                    <a16:rowId xmlns:a16="http://schemas.microsoft.com/office/drawing/2014/main" val="2842394810"/>
                  </a:ext>
                </a:extLst>
              </a:tr>
              <a:tr h="684496">
                <a:tc>
                  <a:txBody>
                    <a:bodyPr/>
                    <a:lstStyle/>
                    <a:p>
                      <a:r>
                        <a:rPr lang="en-IN" dirty="0"/>
                        <a:t>HM-10</a:t>
                      </a:r>
                    </a:p>
                  </a:txBody>
                  <a:tcPr/>
                </a:tc>
                <a:tc>
                  <a:txBody>
                    <a:bodyPr/>
                    <a:lstStyle/>
                    <a:p>
                      <a:r>
                        <a:rPr lang="en-IN" dirty="0"/>
                        <a:t>Classic</a:t>
                      </a:r>
                    </a:p>
                  </a:txBody>
                  <a:tcPr/>
                </a:tc>
                <a:tc>
                  <a:txBody>
                    <a:bodyPr/>
                    <a:lstStyle/>
                    <a:p>
                      <a:r>
                        <a:rPr lang="en-IN" dirty="0"/>
                        <a:t>Wearables, simple data transmission, microcontroller communication</a:t>
                      </a:r>
                    </a:p>
                  </a:txBody>
                  <a:tcPr/>
                </a:tc>
                <a:extLst>
                  <a:ext uri="{0D108BD9-81ED-4DB2-BD59-A6C34878D82A}">
                    <a16:rowId xmlns:a16="http://schemas.microsoft.com/office/drawing/2014/main" val="3382763708"/>
                  </a:ext>
                </a:extLst>
              </a:tr>
              <a:tr h="391141">
                <a:tc>
                  <a:txBody>
                    <a:bodyPr/>
                    <a:lstStyle/>
                    <a:p>
                      <a:r>
                        <a:rPr lang="en-IN" dirty="0"/>
                        <a:t>nRF52840</a:t>
                      </a:r>
                    </a:p>
                  </a:txBody>
                  <a:tcPr/>
                </a:tc>
                <a:tc>
                  <a:txBody>
                    <a:bodyPr/>
                    <a:lstStyle/>
                    <a:p>
                      <a:r>
                        <a:rPr lang="en-IN" dirty="0"/>
                        <a:t>BLE</a:t>
                      </a:r>
                    </a:p>
                  </a:txBody>
                  <a:tcPr/>
                </a:tc>
                <a:tc>
                  <a:txBody>
                    <a:bodyPr/>
                    <a:lstStyle/>
                    <a:p>
                      <a:r>
                        <a:rPr lang="en-IN" dirty="0"/>
                        <a:t>Wearables, Fitness trackers, Sensors, Beacons</a:t>
                      </a:r>
                    </a:p>
                  </a:txBody>
                  <a:tcPr/>
                </a:tc>
                <a:extLst>
                  <a:ext uri="{0D108BD9-81ED-4DB2-BD59-A6C34878D82A}">
                    <a16:rowId xmlns:a16="http://schemas.microsoft.com/office/drawing/2014/main" val="3405548983"/>
                  </a:ext>
                </a:extLst>
              </a:tr>
              <a:tr h="684496">
                <a:tc>
                  <a:txBody>
                    <a:bodyPr/>
                    <a:lstStyle/>
                    <a:p>
                      <a:r>
                        <a:rPr lang="en-IN" dirty="0"/>
                        <a:t>ESP32 BLE</a:t>
                      </a:r>
                    </a:p>
                  </a:txBody>
                  <a:tcPr/>
                </a:tc>
                <a:tc>
                  <a:txBody>
                    <a:bodyPr/>
                    <a:lstStyle/>
                    <a:p>
                      <a:r>
                        <a:rPr lang="en-IN" dirty="0"/>
                        <a:t>BLE</a:t>
                      </a:r>
                    </a:p>
                  </a:txBody>
                  <a:tcPr/>
                </a:tc>
                <a:tc>
                  <a:txBody>
                    <a:bodyPr/>
                    <a:lstStyle/>
                    <a:p>
                      <a:r>
                        <a:rPr lang="en-IN" dirty="0"/>
                        <a:t>Smart home devices, industrial automation, IoT applications</a:t>
                      </a:r>
                    </a:p>
                  </a:txBody>
                  <a:tcPr/>
                </a:tc>
                <a:extLst>
                  <a:ext uri="{0D108BD9-81ED-4DB2-BD59-A6C34878D82A}">
                    <a16:rowId xmlns:a16="http://schemas.microsoft.com/office/drawing/2014/main" val="3169112200"/>
                  </a:ext>
                </a:extLst>
              </a:tr>
              <a:tr h="391141">
                <a:tc>
                  <a:txBody>
                    <a:bodyPr/>
                    <a:lstStyle/>
                    <a:p>
                      <a:r>
                        <a:rPr lang="en-IN" dirty="0"/>
                        <a:t>BTM005</a:t>
                      </a:r>
                    </a:p>
                  </a:txBody>
                  <a:tcPr/>
                </a:tc>
                <a:tc>
                  <a:txBody>
                    <a:bodyPr/>
                    <a:lstStyle/>
                    <a:p>
                      <a:r>
                        <a:rPr lang="en-IN" dirty="0"/>
                        <a:t>BLE</a:t>
                      </a:r>
                    </a:p>
                  </a:txBody>
                  <a:tcPr/>
                </a:tc>
                <a:tc>
                  <a:txBody>
                    <a:bodyPr/>
                    <a:lstStyle/>
                    <a:p>
                      <a:r>
                        <a:rPr lang="en-IN" dirty="0"/>
                        <a:t>Medical devices, Smartwatches, Connected toys</a:t>
                      </a:r>
                    </a:p>
                  </a:txBody>
                  <a:tcPr/>
                </a:tc>
                <a:extLst>
                  <a:ext uri="{0D108BD9-81ED-4DB2-BD59-A6C34878D82A}">
                    <a16:rowId xmlns:a16="http://schemas.microsoft.com/office/drawing/2014/main" val="2243404951"/>
                  </a:ext>
                </a:extLst>
              </a:tr>
              <a:tr h="391141">
                <a:tc>
                  <a:txBody>
                    <a:bodyPr/>
                    <a:lstStyle/>
                    <a:p>
                      <a:r>
                        <a:rPr lang="en-IN" dirty="0"/>
                        <a:t>HM-13</a:t>
                      </a:r>
                    </a:p>
                  </a:txBody>
                  <a:tcPr/>
                </a:tc>
                <a:tc>
                  <a:txBody>
                    <a:bodyPr/>
                    <a:lstStyle/>
                    <a:p>
                      <a:r>
                        <a:rPr lang="en-IN" dirty="0"/>
                        <a:t>Dual-Mode</a:t>
                      </a:r>
                    </a:p>
                  </a:txBody>
                  <a:tcPr/>
                </a:tc>
                <a:tc>
                  <a:txBody>
                    <a:bodyPr/>
                    <a:lstStyle/>
                    <a:p>
                      <a:r>
                        <a:rPr lang="en-IN" dirty="0"/>
                        <a:t>Versatile applications, Low-power sensor communication</a:t>
                      </a:r>
                    </a:p>
                  </a:txBody>
                  <a:tcPr/>
                </a:tc>
                <a:extLst>
                  <a:ext uri="{0D108BD9-81ED-4DB2-BD59-A6C34878D82A}">
                    <a16:rowId xmlns:a16="http://schemas.microsoft.com/office/drawing/2014/main" val="2532929204"/>
                  </a:ext>
                </a:extLst>
              </a:tr>
              <a:tr h="391141">
                <a:tc>
                  <a:txBody>
                    <a:bodyPr/>
                    <a:lstStyle/>
                    <a:p>
                      <a:r>
                        <a:rPr lang="en-IN" dirty="0"/>
                        <a:t>CC2541</a:t>
                      </a:r>
                    </a:p>
                  </a:txBody>
                  <a:tcPr/>
                </a:tc>
                <a:tc>
                  <a:txBody>
                    <a:bodyPr/>
                    <a:lstStyle/>
                    <a:p>
                      <a:r>
                        <a:rPr lang="en-IN" dirty="0"/>
                        <a:t>Dual-Mode</a:t>
                      </a:r>
                    </a:p>
                  </a:txBody>
                  <a:tcPr/>
                </a:tc>
                <a:tc>
                  <a:txBody>
                    <a:bodyPr/>
                    <a:lstStyle/>
                    <a:p>
                      <a:r>
                        <a:rPr lang="en-IN" dirty="0"/>
                        <a:t>Industrial automation, Smart home, Multi-protocol system</a:t>
                      </a:r>
                    </a:p>
                  </a:txBody>
                  <a:tcPr/>
                </a:tc>
                <a:extLst>
                  <a:ext uri="{0D108BD9-81ED-4DB2-BD59-A6C34878D82A}">
                    <a16:rowId xmlns:a16="http://schemas.microsoft.com/office/drawing/2014/main" val="3140268165"/>
                  </a:ext>
                </a:extLst>
              </a:tr>
            </a:tbl>
          </a:graphicData>
        </a:graphic>
      </p:graphicFrame>
    </p:spTree>
    <p:extLst>
      <p:ext uri="{BB962C8B-B14F-4D97-AF65-F5344CB8AC3E}">
        <p14:creationId xmlns:p14="http://schemas.microsoft.com/office/powerpoint/2010/main" val="1709685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8D2CB11-B4A7-041A-9078-F7B7B46A6B22}"/>
              </a:ext>
            </a:extLst>
          </p:cNvPr>
          <p:cNvPicPr>
            <a:picLocks noChangeAspect="1"/>
          </p:cNvPicPr>
          <p:nvPr/>
        </p:nvPicPr>
        <p:blipFill>
          <a:blip r:embed="rId2"/>
          <a:stretch>
            <a:fillRect/>
          </a:stretch>
        </p:blipFill>
        <p:spPr>
          <a:xfrm>
            <a:off x="1617744" y="1779728"/>
            <a:ext cx="2502844" cy="2499304"/>
          </a:xfrm>
          <a:prstGeom prst="rect">
            <a:avLst/>
          </a:prstGeom>
        </p:spPr>
      </p:pic>
      <p:pic>
        <p:nvPicPr>
          <p:cNvPr id="6" name="Picture 5">
            <a:extLst>
              <a:ext uri="{FF2B5EF4-FFF2-40B4-BE49-F238E27FC236}">
                <a16:creationId xmlns:a16="http://schemas.microsoft.com/office/drawing/2014/main" id="{9CAB0AD0-01DE-2A2C-71D5-6906B666F69E}"/>
              </a:ext>
            </a:extLst>
          </p:cNvPr>
          <p:cNvPicPr>
            <a:picLocks noChangeAspect="1"/>
          </p:cNvPicPr>
          <p:nvPr/>
        </p:nvPicPr>
        <p:blipFill>
          <a:blip r:embed="rId3"/>
          <a:stretch>
            <a:fillRect/>
          </a:stretch>
        </p:blipFill>
        <p:spPr>
          <a:xfrm>
            <a:off x="4333755" y="1788116"/>
            <a:ext cx="2581154" cy="2581154"/>
          </a:xfrm>
          <a:prstGeom prst="rect">
            <a:avLst/>
          </a:prstGeom>
        </p:spPr>
      </p:pic>
      <p:pic>
        <p:nvPicPr>
          <p:cNvPr id="7" name="Picture 6">
            <a:extLst>
              <a:ext uri="{FF2B5EF4-FFF2-40B4-BE49-F238E27FC236}">
                <a16:creationId xmlns:a16="http://schemas.microsoft.com/office/drawing/2014/main" id="{EEFB947D-0B97-6379-1BEF-65E61450CB33}"/>
              </a:ext>
            </a:extLst>
          </p:cNvPr>
          <p:cNvPicPr>
            <a:picLocks noChangeAspect="1"/>
          </p:cNvPicPr>
          <p:nvPr/>
        </p:nvPicPr>
        <p:blipFill>
          <a:blip r:embed="rId4"/>
          <a:stretch>
            <a:fillRect/>
          </a:stretch>
        </p:blipFill>
        <p:spPr>
          <a:xfrm>
            <a:off x="7036684" y="1981503"/>
            <a:ext cx="3069110" cy="2387767"/>
          </a:xfrm>
          <a:prstGeom prst="rect">
            <a:avLst/>
          </a:prstGeom>
        </p:spPr>
      </p:pic>
      <p:sp>
        <p:nvSpPr>
          <p:cNvPr id="8" name="TextBox 7">
            <a:extLst>
              <a:ext uri="{FF2B5EF4-FFF2-40B4-BE49-F238E27FC236}">
                <a16:creationId xmlns:a16="http://schemas.microsoft.com/office/drawing/2014/main" id="{F2F8CCF9-68EB-13A8-EDCA-0F87E6593667}"/>
              </a:ext>
            </a:extLst>
          </p:cNvPr>
          <p:cNvSpPr txBox="1"/>
          <p:nvPr/>
        </p:nvSpPr>
        <p:spPr>
          <a:xfrm>
            <a:off x="1261641" y="4629873"/>
            <a:ext cx="2384384" cy="369332"/>
          </a:xfrm>
          <a:prstGeom prst="rect">
            <a:avLst/>
          </a:prstGeom>
          <a:noFill/>
        </p:spPr>
        <p:txBody>
          <a:bodyPr wrap="square" rtlCol="0">
            <a:spAutoFit/>
          </a:bodyPr>
          <a:lstStyle/>
          <a:p>
            <a:pPr algn="ctr"/>
            <a:r>
              <a:rPr lang="en-IN" dirty="0"/>
              <a:t>HC-05</a:t>
            </a:r>
          </a:p>
        </p:txBody>
      </p:sp>
      <p:sp>
        <p:nvSpPr>
          <p:cNvPr id="9" name="TextBox 8">
            <a:extLst>
              <a:ext uri="{FF2B5EF4-FFF2-40B4-BE49-F238E27FC236}">
                <a16:creationId xmlns:a16="http://schemas.microsoft.com/office/drawing/2014/main" id="{CF0C4E46-5071-E393-3D13-5424F3DBB163}"/>
              </a:ext>
            </a:extLst>
          </p:cNvPr>
          <p:cNvSpPr txBox="1"/>
          <p:nvPr/>
        </p:nvSpPr>
        <p:spPr>
          <a:xfrm>
            <a:off x="4213185" y="4514127"/>
            <a:ext cx="2129742" cy="369332"/>
          </a:xfrm>
          <a:prstGeom prst="rect">
            <a:avLst/>
          </a:prstGeom>
          <a:noFill/>
        </p:spPr>
        <p:txBody>
          <a:bodyPr wrap="square" rtlCol="0">
            <a:spAutoFit/>
          </a:bodyPr>
          <a:lstStyle/>
          <a:p>
            <a:pPr algn="ctr"/>
            <a:r>
              <a:rPr lang="en-IN" dirty="0"/>
              <a:t>HC-06</a:t>
            </a:r>
          </a:p>
        </p:txBody>
      </p:sp>
      <p:sp>
        <p:nvSpPr>
          <p:cNvPr id="10" name="TextBox 9">
            <a:extLst>
              <a:ext uri="{FF2B5EF4-FFF2-40B4-BE49-F238E27FC236}">
                <a16:creationId xmlns:a16="http://schemas.microsoft.com/office/drawing/2014/main" id="{DAA27195-DCC5-FA7C-636F-D2C6F5B1F431}"/>
              </a:ext>
            </a:extLst>
          </p:cNvPr>
          <p:cNvSpPr txBox="1"/>
          <p:nvPr/>
        </p:nvSpPr>
        <p:spPr>
          <a:xfrm>
            <a:off x="7442522" y="4514127"/>
            <a:ext cx="2129742" cy="369332"/>
          </a:xfrm>
          <a:prstGeom prst="rect">
            <a:avLst/>
          </a:prstGeom>
          <a:noFill/>
        </p:spPr>
        <p:txBody>
          <a:bodyPr wrap="square" rtlCol="0">
            <a:spAutoFit/>
          </a:bodyPr>
          <a:lstStyle/>
          <a:p>
            <a:pPr algn="ctr"/>
            <a:r>
              <a:rPr lang="en-IN" dirty="0"/>
              <a:t>HM-10</a:t>
            </a:r>
          </a:p>
        </p:txBody>
      </p:sp>
    </p:spTree>
    <p:extLst>
      <p:ext uri="{BB962C8B-B14F-4D97-AF65-F5344CB8AC3E}">
        <p14:creationId xmlns:p14="http://schemas.microsoft.com/office/powerpoint/2010/main" val="4318674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B633771A-1E38-8069-4DBA-A221BBD9FF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050" y="4259997"/>
            <a:ext cx="3194613" cy="11730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5FEB273-A01E-CA4B-3F51-810C52696ABA}"/>
              </a:ext>
            </a:extLst>
          </p:cNvPr>
          <p:cNvSpPr txBox="1"/>
          <p:nvPr/>
        </p:nvSpPr>
        <p:spPr>
          <a:xfrm>
            <a:off x="804050" y="5767086"/>
            <a:ext cx="2708476" cy="646331"/>
          </a:xfrm>
          <a:prstGeom prst="rect">
            <a:avLst/>
          </a:prstGeom>
          <a:noFill/>
        </p:spPr>
        <p:txBody>
          <a:bodyPr wrap="square" rtlCol="0">
            <a:spAutoFit/>
          </a:bodyPr>
          <a:lstStyle/>
          <a:p>
            <a:pPr algn="ctr"/>
            <a:r>
              <a:rPr lang="en-IN" dirty="0"/>
              <a:t>nRF52840</a:t>
            </a:r>
          </a:p>
          <a:p>
            <a:pPr algn="ctr"/>
            <a:endParaRPr lang="en-IN" dirty="0"/>
          </a:p>
        </p:txBody>
      </p:sp>
      <p:pic>
        <p:nvPicPr>
          <p:cNvPr id="5" name="Picture 4">
            <a:extLst>
              <a:ext uri="{FF2B5EF4-FFF2-40B4-BE49-F238E27FC236}">
                <a16:creationId xmlns:a16="http://schemas.microsoft.com/office/drawing/2014/main" id="{5A677E23-D6EF-DBAD-D4EC-E6250594C1A8}"/>
              </a:ext>
            </a:extLst>
          </p:cNvPr>
          <p:cNvPicPr>
            <a:picLocks noChangeAspect="1"/>
          </p:cNvPicPr>
          <p:nvPr/>
        </p:nvPicPr>
        <p:blipFill>
          <a:blip r:embed="rId3"/>
          <a:stretch>
            <a:fillRect/>
          </a:stretch>
        </p:blipFill>
        <p:spPr>
          <a:xfrm>
            <a:off x="3345084" y="1917436"/>
            <a:ext cx="4653022" cy="1902210"/>
          </a:xfrm>
          <a:prstGeom prst="rect">
            <a:avLst/>
          </a:prstGeom>
        </p:spPr>
      </p:pic>
      <p:sp>
        <p:nvSpPr>
          <p:cNvPr id="6" name="TextBox 5">
            <a:extLst>
              <a:ext uri="{FF2B5EF4-FFF2-40B4-BE49-F238E27FC236}">
                <a16:creationId xmlns:a16="http://schemas.microsoft.com/office/drawing/2014/main" id="{89222819-EC11-B34B-A5E4-6D9C09EE91A0}"/>
              </a:ext>
            </a:extLst>
          </p:cNvPr>
          <p:cNvSpPr txBox="1"/>
          <p:nvPr/>
        </p:nvSpPr>
        <p:spPr>
          <a:xfrm>
            <a:off x="4514127" y="4075331"/>
            <a:ext cx="2187615" cy="369332"/>
          </a:xfrm>
          <a:prstGeom prst="rect">
            <a:avLst/>
          </a:prstGeom>
          <a:noFill/>
        </p:spPr>
        <p:txBody>
          <a:bodyPr wrap="square" rtlCol="0">
            <a:spAutoFit/>
          </a:bodyPr>
          <a:lstStyle/>
          <a:p>
            <a:pPr algn="ctr"/>
            <a:r>
              <a:rPr lang="en-IN" dirty="0"/>
              <a:t>ESP32 BLE</a:t>
            </a:r>
          </a:p>
        </p:txBody>
      </p:sp>
      <p:pic>
        <p:nvPicPr>
          <p:cNvPr id="7" name="Picture 6">
            <a:extLst>
              <a:ext uri="{FF2B5EF4-FFF2-40B4-BE49-F238E27FC236}">
                <a16:creationId xmlns:a16="http://schemas.microsoft.com/office/drawing/2014/main" id="{0C138574-5B63-9D6C-D1D0-C7558A7545DD}"/>
              </a:ext>
            </a:extLst>
          </p:cNvPr>
          <p:cNvPicPr>
            <a:picLocks noChangeAspect="1"/>
          </p:cNvPicPr>
          <p:nvPr/>
        </p:nvPicPr>
        <p:blipFill>
          <a:blip r:embed="rId4"/>
          <a:stretch>
            <a:fillRect/>
          </a:stretch>
        </p:blipFill>
        <p:spPr>
          <a:xfrm>
            <a:off x="7519114" y="3446362"/>
            <a:ext cx="2320724" cy="2320724"/>
          </a:xfrm>
          <a:prstGeom prst="rect">
            <a:avLst/>
          </a:prstGeom>
        </p:spPr>
      </p:pic>
      <p:sp>
        <p:nvSpPr>
          <p:cNvPr id="8" name="TextBox 7">
            <a:extLst>
              <a:ext uri="{FF2B5EF4-FFF2-40B4-BE49-F238E27FC236}">
                <a16:creationId xmlns:a16="http://schemas.microsoft.com/office/drawing/2014/main" id="{D0604381-E85F-BD13-51AF-7DE0D948C5DB}"/>
              </a:ext>
            </a:extLst>
          </p:cNvPr>
          <p:cNvSpPr txBox="1"/>
          <p:nvPr/>
        </p:nvSpPr>
        <p:spPr>
          <a:xfrm>
            <a:off x="7538856" y="5767086"/>
            <a:ext cx="2056557" cy="646331"/>
          </a:xfrm>
          <a:prstGeom prst="rect">
            <a:avLst/>
          </a:prstGeom>
          <a:noFill/>
        </p:spPr>
        <p:txBody>
          <a:bodyPr wrap="square" rtlCol="0">
            <a:spAutoFit/>
          </a:bodyPr>
          <a:lstStyle/>
          <a:p>
            <a:pPr algn="ctr"/>
            <a:r>
              <a:rPr lang="en-IN" dirty="0"/>
              <a:t>BTM005</a:t>
            </a:r>
          </a:p>
          <a:p>
            <a:endParaRPr lang="en-IN" dirty="0"/>
          </a:p>
        </p:txBody>
      </p:sp>
    </p:spTree>
    <p:extLst>
      <p:ext uri="{BB962C8B-B14F-4D97-AF65-F5344CB8AC3E}">
        <p14:creationId xmlns:p14="http://schemas.microsoft.com/office/powerpoint/2010/main" val="27930583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609DB68-91E2-6367-1846-B3A5DA63ACD8}"/>
              </a:ext>
            </a:extLst>
          </p:cNvPr>
          <p:cNvPicPr>
            <a:picLocks noChangeAspect="1"/>
          </p:cNvPicPr>
          <p:nvPr/>
        </p:nvPicPr>
        <p:blipFill>
          <a:blip r:embed="rId2"/>
          <a:stretch>
            <a:fillRect/>
          </a:stretch>
        </p:blipFill>
        <p:spPr>
          <a:xfrm>
            <a:off x="1249936" y="1889567"/>
            <a:ext cx="3507852" cy="3507852"/>
          </a:xfrm>
          <a:prstGeom prst="rect">
            <a:avLst/>
          </a:prstGeom>
        </p:spPr>
      </p:pic>
      <p:pic>
        <p:nvPicPr>
          <p:cNvPr id="5" name="Picture 4">
            <a:extLst>
              <a:ext uri="{FF2B5EF4-FFF2-40B4-BE49-F238E27FC236}">
                <a16:creationId xmlns:a16="http://schemas.microsoft.com/office/drawing/2014/main" id="{3B3E400F-49BB-5837-EFED-23148B32F6A0}"/>
              </a:ext>
            </a:extLst>
          </p:cNvPr>
          <p:cNvPicPr>
            <a:picLocks noChangeAspect="1"/>
          </p:cNvPicPr>
          <p:nvPr/>
        </p:nvPicPr>
        <p:blipFill>
          <a:blip r:embed="rId3"/>
          <a:stretch>
            <a:fillRect/>
          </a:stretch>
        </p:blipFill>
        <p:spPr>
          <a:xfrm>
            <a:off x="6276543" y="1852014"/>
            <a:ext cx="4665521" cy="3078866"/>
          </a:xfrm>
          <a:prstGeom prst="rect">
            <a:avLst/>
          </a:prstGeom>
        </p:spPr>
      </p:pic>
      <p:sp>
        <p:nvSpPr>
          <p:cNvPr id="6" name="TextBox 5">
            <a:extLst>
              <a:ext uri="{FF2B5EF4-FFF2-40B4-BE49-F238E27FC236}">
                <a16:creationId xmlns:a16="http://schemas.microsoft.com/office/drawing/2014/main" id="{D7E69433-CA97-3577-FC4E-F06DB734ECC0}"/>
              </a:ext>
            </a:extLst>
          </p:cNvPr>
          <p:cNvSpPr txBox="1"/>
          <p:nvPr/>
        </p:nvSpPr>
        <p:spPr>
          <a:xfrm>
            <a:off x="7437120" y="4632960"/>
            <a:ext cx="2910840" cy="646331"/>
          </a:xfrm>
          <a:prstGeom prst="rect">
            <a:avLst/>
          </a:prstGeom>
          <a:noFill/>
        </p:spPr>
        <p:txBody>
          <a:bodyPr wrap="square" rtlCol="0">
            <a:spAutoFit/>
          </a:bodyPr>
          <a:lstStyle/>
          <a:p>
            <a:pPr algn="ctr"/>
            <a:r>
              <a:rPr lang="en-IN" dirty="0"/>
              <a:t>CC2541</a:t>
            </a:r>
          </a:p>
          <a:p>
            <a:endParaRPr lang="en-IN" dirty="0"/>
          </a:p>
        </p:txBody>
      </p:sp>
      <p:sp>
        <p:nvSpPr>
          <p:cNvPr id="7" name="TextBox 6">
            <a:extLst>
              <a:ext uri="{FF2B5EF4-FFF2-40B4-BE49-F238E27FC236}">
                <a16:creationId xmlns:a16="http://schemas.microsoft.com/office/drawing/2014/main" id="{70E4671A-7E26-3035-3AC6-6F4113078C41}"/>
              </a:ext>
            </a:extLst>
          </p:cNvPr>
          <p:cNvSpPr txBox="1"/>
          <p:nvPr/>
        </p:nvSpPr>
        <p:spPr>
          <a:xfrm>
            <a:off x="1447800" y="5279291"/>
            <a:ext cx="2758440" cy="369332"/>
          </a:xfrm>
          <a:prstGeom prst="rect">
            <a:avLst/>
          </a:prstGeom>
          <a:noFill/>
        </p:spPr>
        <p:txBody>
          <a:bodyPr wrap="square" rtlCol="0">
            <a:spAutoFit/>
          </a:bodyPr>
          <a:lstStyle/>
          <a:p>
            <a:pPr algn="ctr"/>
            <a:r>
              <a:rPr lang="en-IN" dirty="0"/>
              <a:t>HM-13</a:t>
            </a:r>
          </a:p>
        </p:txBody>
      </p:sp>
    </p:spTree>
    <p:extLst>
      <p:ext uri="{BB962C8B-B14F-4D97-AF65-F5344CB8AC3E}">
        <p14:creationId xmlns:p14="http://schemas.microsoft.com/office/powerpoint/2010/main" val="3384560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BDEE6A3-FA9B-368C-2DC6-997B1B919B69}"/>
              </a:ext>
            </a:extLst>
          </p:cNvPr>
          <p:cNvSpPr txBox="1"/>
          <p:nvPr/>
        </p:nvSpPr>
        <p:spPr>
          <a:xfrm>
            <a:off x="853440" y="777240"/>
            <a:ext cx="11704320" cy="984885"/>
          </a:xfrm>
          <a:prstGeom prst="rect">
            <a:avLst/>
          </a:prstGeom>
          <a:noFill/>
        </p:spPr>
        <p:txBody>
          <a:bodyPr wrap="square" rtlCol="0">
            <a:spAutoFit/>
          </a:bodyPr>
          <a:lstStyle/>
          <a:p>
            <a:r>
              <a:rPr lang="en-US" altLang="en-US" sz="4000" b="1" dirty="0">
                <a:latin typeface="Arial" panose="020B0604020202020204" pitchFamily="34" charset="0"/>
              </a:rPr>
              <a:t>Bluetooth module benefits to organizations</a:t>
            </a:r>
          </a:p>
          <a:p>
            <a:endParaRPr lang="en-IN" dirty="0"/>
          </a:p>
        </p:txBody>
      </p:sp>
      <p:sp>
        <p:nvSpPr>
          <p:cNvPr id="5" name="TextBox 4">
            <a:extLst>
              <a:ext uri="{FF2B5EF4-FFF2-40B4-BE49-F238E27FC236}">
                <a16:creationId xmlns:a16="http://schemas.microsoft.com/office/drawing/2014/main" id="{15BD5EF3-82AC-5A60-1923-C46D8D11006D}"/>
              </a:ext>
            </a:extLst>
          </p:cNvPr>
          <p:cNvSpPr txBox="1"/>
          <p:nvPr/>
        </p:nvSpPr>
        <p:spPr>
          <a:xfrm>
            <a:off x="3840480" y="5715000"/>
            <a:ext cx="7418769" cy="77903190"/>
          </a:xfrm>
          <a:prstGeom prst="rect">
            <a:avLst/>
          </a:prstGeom>
          <a:noFill/>
        </p:spPr>
        <p:txBody>
          <a:bodyPr wrap="square" rtlCol="0">
            <a:spAutoFit/>
          </a:bodyPr>
          <a:lstStyle/>
          <a:p>
            <a:endParaRPr lang="en-IN" dirty="0"/>
          </a:p>
        </p:txBody>
      </p:sp>
      <p:sp>
        <p:nvSpPr>
          <p:cNvPr id="6" name="Rectangle 1">
            <a:extLst>
              <a:ext uri="{FF2B5EF4-FFF2-40B4-BE49-F238E27FC236}">
                <a16:creationId xmlns:a16="http://schemas.microsoft.com/office/drawing/2014/main" id="{18223D63-4DE0-F7E4-5230-2471926759CC}"/>
              </a:ext>
            </a:extLst>
          </p:cNvPr>
          <p:cNvSpPr>
            <a:spLocks noChangeArrowheads="1"/>
          </p:cNvSpPr>
          <p:nvPr/>
        </p:nvSpPr>
        <p:spPr bwMode="auto">
          <a:xfrm>
            <a:off x="1991682" y="2254392"/>
            <a:ext cx="8740817"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Bluetooth modules benefit organizations by enabling seamless wireless communication, reducing wiring costs, and enhancing mobility.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They support automation, remote monitoring, and IoT integration, improving operational efficiency.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Their low power consumption and scalability make them ideal for smart devices, healthcare, logistics, and industrial applications, fostering innovation and real-time data exchange.</a:t>
            </a:r>
          </a:p>
        </p:txBody>
      </p:sp>
    </p:spTree>
    <p:extLst>
      <p:ext uri="{BB962C8B-B14F-4D97-AF65-F5344CB8AC3E}">
        <p14:creationId xmlns:p14="http://schemas.microsoft.com/office/powerpoint/2010/main" val="1620254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874B1BA-2669-4BE2-5DE4-7DAE92FB8F50}"/>
              </a:ext>
            </a:extLst>
          </p:cNvPr>
          <p:cNvSpPr txBox="1"/>
          <p:nvPr/>
        </p:nvSpPr>
        <p:spPr>
          <a:xfrm>
            <a:off x="1386840" y="784535"/>
            <a:ext cx="10271760" cy="984885"/>
          </a:xfrm>
          <a:prstGeom prst="rect">
            <a:avLst/>
          </a:prstGeom>
          <a:noFill/>
        </p:spPr>
        <p:txBody>
          <a:bodyPr wrap="square" rtlCol="0">
            <a:spAutoFit/>
          </a:bodyPr>
          <a:lstStyle/>
          <a:p>
            <a:r>
              <a:rPr lang="en-US" altLang="en-US" sz="4000" b="1" dirty="0">
                <a:latin typeface="Arial" panose="020B0604020202020204" pitchFamily="34" charset="0"/>
              </a:rPr>
              <a:t>Why is Bluetooth module so important</a:t>
            </a:r>
          </a:p>
          <a:p>
            <a:endParaRPr lang="en-IN" dirty="0"/>
          </a:p>
        </p:txBody>
      </p:sp>
      <p:sp>
        <p:nvSpPr>
          <p:cNvPr id="6" name="Rectangle 1">
            <a:extLst>
              <a:ext uri="{FF2B5EF4-FFF2-40B4-BE49-F238E27FC236}">
                <a16:creationId xmlns:a16="http://schemas.microsoft.com/office/drawing/2014/main" id="{0C263D8C-7A66-F276-52E6-39A56637E41D}"/>
              </a:ext>
            </a:extLst>
          </p:cNvPr>
          <p:cNvSpPr>
            <a:spLocks noChangeArrowheads="1"/>
          </p:cNvSpPr>
          <p:nvPr/>
        </p:nvSpPr>
        <p:spPr bwMode="auto">
          <a:xfrm>
            <a:off x="381000" y="2368244"/>
            <a:ext cx="11811000"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Bluetooth modules are essential because they enable short-range wireless communication between devices, eliminating the need for physical cables.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They are widely used in applications like wireless audio, data transfer, healthcare monitoring, and smart home systems.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Their low power consumption makes them ideal for battery-operated devices, while their compact size allows easy integration into various electronics.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Bluetooth modules support reliable, secure communication and are compatible with most modern smartphones, tablets, and computers. </a:t>
            </a:r>
          </a:p>
        </p:txBody>
      </p:sp>
    </p:spTree>
    <p:extLst>
      <p:ext uri="{BB962C8B-B14F-4D97-AF65-F5344CB8AC3E}">
        <p14:creationId xmlns:p14="http://schemas.microsoft.com/office/powerpoint/2010/main" val="3917460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7DFE611-858E-FF90-EE6D-49F31576C5CA}"/>
              </a:ext>
            </a:extLst>
          </p:cNvPr>
          <p:cNvSpPr txBox="1"/>
          <p:nvPr/>
        </p:nvSpPr>
        <p:spPr>
          <a:xfrm>
            <a:off x="1920240" y="731520"/>
            <a:ext cx="8976360" cy="984885"/>
          </a:xfrm>
          <a:prstGeom prst="rect">
            <a:avLst/>
          </a:prstGeom>
          <a:noFill/>
        </p:spPr>
        <p:txBody>
          <a:bodyPr wrap="square" rtlCol="0">
            <a:spAutoFit/>
          </a:bodyPr>
          <a:lstStyle/>
          <a:p>
            <a:r>
              <a:rPr lang="en-US" altLang="en-US" sz="4000" b="1" dirty="0">
                <a:latin typeface="Arial" panose="020B0604020202020204" pitchFamily="34" charset="0"/>
              </a:rPr>
              <a:t>Challenges of Bluetooth module</a:t>
            </a:r>
          </a:p>
          <a:p>
            <a:endParaRPr lang="en-IN" dirty="0"/>
          </a:p>
        </p:txBody>
      </p:sp>
      <p:sp>
        <p:nvSpPr>
          <p:cNvPr id="6" name="Rectangle 1">
            <a:extLst>
              <a:ext uri="{FF2B5EF4-FFF2-40B4-BE49-F238E27FC236}">
                <a16:creationId xmlns:a16="http://schemas.microsoft.com/office/drawing/2014/main" id="{BC21D14D-4C3E-462C-9700-7AC7FF1A05E8}"/>
              </a:ext>
            </a:extLst>
          </p:cNvPr>
          <p:cNvSpPr>
            <a:spLocks noChangeArrowheads="1"/>
          </p:cNvSpPr>
          <p:nvPr/>
        </p:nvSpPr>
        <p:spPr bwMode="auto">
          <a:xfrm>
            <a:off x="2026920" y="2133106"/>
            <a:ext cx="8519160" cy="3754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Bluetooth modules, despite their advantages, face several challenges in practical applications.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One major issue is limited range, especially in environments with physical obstructions or interference from other wireless devices.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Data transmission speed may not be sufficient for high-bandwidth applications.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Security concerns also arise, as unauthorized access or data interception can occur if encryption is not properly implemented.</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p:txBody>
      </p:sp>
    </p:spTree>
    <p:extLst>
      <p:ext uri="{BB962C8B-B14F-4D97-AF65-F5344CB8AC3E}">
        <p14:creationId xmlns:p14="http://schemas.microsoft.com/office/powerpoint/2010/main" val="33545417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6EB1B5D-19AE-0BB1-0DE5-EFBB4D49B8D2}"/>
              </a:ext>
            </a:extLst>
          </p:cNvPr>
          <p:cNvSpPr txBox="1"/>
          <p:nvPr/>
        </p:nvSpPr>
        <p:spPr>
          <a:xfrm>
            <a:off x="1310640" y="2286000"/>
            <a:ext cx="9799320" cy="2831544"/>
          </a:xfrm>
          <a:prstGeom prst="rect">
            <a:avLst/>
          </a:prstGeom>
          <a:noFill/>
        </p:spPr>
        <p:txBody>
          <a:bodyPr wrap="square" rtlCol="0">
            <a:spAutoFit/>
          </a:bodyPr>
          <a:lstStyle/>
          <a:p>
            <a:pPr marL="342900" lvl="0" indent="-342900" defTabSz="914400" eaLnBrk="0" fontAlgn="base" hangingPunct="0">
              <a:spcBef>
                <a:spcPct val="0"/>
              </a:spcBef>
              <a:spcAft>
                <a:spcPct val="0"/>
              </a:spcAft>
              <a:buFont typeface="Arial" panose="020B0604020202020204" pitchFamily="34" charset="0"/>
              <a:buChar char="•"/>
            </a:pPr>
            <a:r>
              <a:rPr lang="en-US" altLang="en-US" sz="2000" dirty="0">
                <a:latin typeface="Arial" panose="020B0604020202020204" pitchFamily="34" charset="0"/>
              </a:rPr>
              <a:t>Additionally, compatibility issues may exist between different Bluetooth versions or devices. </a:t>
            </a:r>
          </a:p>
          <a:p>
            <a:pPr marL="342900" lvl="0" indent="-342900" defTabSz="914400" eaLnBrk="0" fontAlgn="base" hangingPunct="0">
              <a:spcBef>
                <a:spcPct val="0"/>
              </a:spcBef>
              <a:spcAft>
                <a:spcPct val="0"/>
              </a:spcAft>
              <a:buFont typeface="Arial" panose="020B0604020202020204" pitchFamily="34" charset="0"/>
              <a:buChar char="•"/>
            </a:pPr>
            <a:endParaRPr lang="en-US" altLang="en-US" sz="2000" dirty="0">
              <a:latin typeface="Arial" panose="020B0604020202020204" pitchFamily="34" charset="0"/>
            </a:endParaRPr>
          </a:p>
          <a:p>
            <a:pPr marL="342900" lvl="0" indent="-342900" defTabSz="914400" eaLnBrk="0" fontAlgn="base" hangingPunct="0">
              <a:spcBef>
                <a:spcPct val="0"/>
              </a:spcBef>
              <a:spcAft>
                <a:spcPct val="0"/>
              </a:spcAft>
              <a:buFont typeface="Arial" panose="020B0604020202020204" pitchFamily="34" charset="0"/>
              <a:buChar char="•"/>
            </a:pPr>
            <a:r>
              <a:rPr lang="en-US" altLang="en-US" sz="2000" dirty="0">
                <a:latin typeface="Arial" panose="020B0604020202020204" pitchFamily="34" charset="0"/>
              </a:rPr>
              <a:t>Power consumption, while generally low, can still be a constraint in battery-powered systems. </a:t>
            </a:r>
          </a:p>
          <a:p>
            <a:pPr marL="342900" lvl="0" indent="-342900" defTabSz="914400" eaLnBrk="0" fontAlgn="base" hangingPunct="0">
              <a:spcBef>
                <a:spcPct val="0"/>
              </a:spcBef>
              <a:spcAft>
                <a:spcPct val="0"/>
              </a:spcAft>
              <a:buFont typeface="Arial" panose="020B0604020202020204" pitchFamily="34" charset="0"/>
              <a:buChar char="•"/>
            </a:pPr>
            <a:endParaRPr lang="en-US" altLang="en-US" sz="2000" dirty="0">
              <a:latin typeface="Arial" panose="020B0604020202020204" pitchFamily="34" charset="0"/>
            </a:endParaRPr>
          </a:p>
          <a:p>
            <a:pPr marL="342900" lvl="0" indent="-342900" defTabSz="914400" eaLnBrk="0" fontAlgn="base" hangingPunct="0">
              <a:spcBef>
                <a:spcPct val="0"/>
              </a:spcBef>
              <a:spcAft>
                <a:spcPct val="0"/>
              </a:spcAft>
              <a:buFont typeface="Arial" panose="020B0604020202020204" pitchFamily="34" charset="0"/>
              <a:buChar char="•"/>
            </a:pPr>
            <a:r>
              <a:rPr lang="en-US" altLang="en-US" sz="2000" dirty="0">
                <a:latin typeface="Arial" panose="020B0604020202020204" pitchFamily="34" charset="0"/>
              </a:rPr>
              <a:t>Furthermore, integrating Bluetooth modules into embedded systems may require technical expertise, increasing development time and cost for organizations.</a:t>
            </a:r>
          </a:p>
          <a:p>
            <a:endParaRPr lang="en-IN" dirty="0"/>
          </a:p>
        </p:txBody>
      </p:sp>
    </p:spTree>
    <p:extLst>
      <p:ext uri="{BB962C8B-B14F-4D97-AF65-F5344CB8AC3E}">
        <p14:creationId xmlns:p14="http://schemas.microsoft.com/office/powerpoint/2010/main" val="28357031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882DEB3-175B-4A82-119C-575C055AF3A3}"/>
              </a:ext>
            </a:extLst>
          </p:cNvPr>
          <p:cNvSpPr txBox="1"/>
          <p:nvPr/>
        </p:nvSpPr>
        <p:spPr>
          <a:xfrm>
            <a:off x="4602480" y="792480"/>
            <a:ext cx="5989320" cy="984885"/>
          </a:xfrm>
          <a:prstGeom prst="rect">
            <a:avLst/>
          </a:prstGeom>
          <a:noFill/>
        </p:spPr>
        <p:txBody>
          <a:bodyPr wrap="square" rtlCol="0">
            <a:spAutoFit/>
          </a:bodyPr>
          <a:lstStyle/>
          <a:p>
            <a:r>
              <a:rPr lang="en-US" altLang="en-US" sz="4000" b="1" dirty="0">
                <a:latin typeface="Arial" panose="020B0604020202020204" pitchFamily="34" charset="0"/>
              </a:rPr>
              <a:t>Advantages</a:t>
            </a:r>
          </a:p>
          <a:p>
            <a:endParaRPr lang="en-IN" dirty="0"/>
          </a:p>
        </p:txBody>
      </p:sp>
      <p:sp>
        <p:nvSpPr>
          <p:cNvPr id="6" name="Rectangle 1">
            <a:extLst>
              <a:ext uri="{FF2B5EF4-FFF2-40B4-BE49-F238E27FC236}">
                <a16:creationId xmlns:a16="http://schemas.microsoft.com/office/drawing/2014/main" id="{3669CF5D-DBB4-B908-FB4E-F7FD11AB5A71}"/>
              </a:ext>
            </a:extLst>
          </p:cNvPr>
          <p:cNvSpPr>
            <a:spLocks noChangeArrowheads="1"/>
          </p:cNvSpPr>
          <p:nvPr/>
        </p:nvSpPr>
        <p:spPr bwMode="auto">
          <a:xfrm>
            <a:off x="1539240" y="1947807"/>
            <a:ext cx="8747760" cy="3754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Bluetooth modules offer numerous advantages for modern electronic systems.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They enable wireless communication between devices, reducing the need for complex wiring.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Their low power consumption makes them ideal for portable and battery-powered applications.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0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Bluetooth technology supports easy pairing and secure data exchange, enhancing user convenience and data safety.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p:txBody>
      </p:sp>
    </p:spTree>
    <p:extLst>
      <p:ext uri="{BB962C8B-B14F-4D97-AF65-F5344CB8AC3E}">
        <p14:creationId xmlns:p14="http://schemas.microsoft.com/office/powerpoint/2010/main" val="1228466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3B93006-E932-1BF0-02D5-BFE6651E7349}"/>
              </a:ext>
            </a:extLst>
          </p:cNvPr>
          <p:cNvSpPr txBox="1"/>
          <p:nvPr/>
        </p:nvSpPr>
        <p:spPr>
          <a:xfrm>
            <a:off x="1463040" y="2072640"/>
            <a:ext cx="9403080" cy="3139321"/>
          </a:xfrm>
          <a:prstGeom prst="rect">
            <a:avLst/>
          </a:prstGeom>
          <a:noFill/>
        </p:spPr>
        <p:txBody>
          <a:bodyPr wrap="square" rtlCol="0">
            <a:spAutoFit/>
          </a:bodyPr>
          <a:lstStyle/>
          <a:p>
            <a:pPr marL="342900" lvl="0" indent="-342900" defTabSz="914400" eaLnBrk="0" fontAlgn="base" hangingPunct="0">
              <a:spcBef>
                <a:spcPct val="0"/>
              </a:spcBef>
              <a:spcAft>
                <a:spcPct val="0"/>
              </a:spcAft>
              <a:buFont typeface="Arial" panose="020B0604020202020204" pitchFamily="34" charset="0"/>
              <a:buChar char="•"/>
            </a:pPr>
            <a:r>
              <a:rPr lang="en-US" altLang="en-US" sz="2000" dirty="0">
                <a:latin typeface="Arial" panose="020B0604020202020204" pitchFamily="34" charset="0"/>
              </a:rPr>
              <a:t>With widespread compatibility across various devices like smartphones, laptops, and embedded systems, integration becomes seamless. </a:t>
            </a:r>
          </a:p>
          <a:p>
            <a:pPr marL="342900" lvl="0" indent="-342900" defTabSz="914400" eaLnBrk="0" fontAlgn="base" hangingPunct="0">
              <a:spcBef>
                <a:spcPct val="0"/>
              </a:spcBef>
              <a:spcAft>
                <a:spcPct val="0"/>
              </a:spcAft>
              <a:buFont typeface="Arial" panose="020B0604020202020204" pitchFamily="34" charset="0"/>
              <a:buChar char="•"/>
            </a:pPr>
            <a:endParaRPr lang="en-US" altLang="en-US" sz="2000" dirty="0">
              <a:latin typeface="Arial" panose="020B0604020202020204" pitchFamily="34" charset="0"/>
            </a:endParaRPr>
          </a:p>
          <a:p>
            <a:pPr marL="342900" lvl="0" indent="-342900" defTabSz="914400" eaLnBrk="0" fontAlgn="base" hangingPunct="0">
              <a:spcBef>
                <a:spcPct val="0"/>
              </a:spcBef>
              <a:spcAft>
                <a:spcPct val="0"/>
              </a:spcAft>
              <a:buFont typeface="Arial" panose="020B0604020202020204" pitchFamily="34" charset="0"/>
              <a:buChar char="•"/>
            </a:pPr>
            <a:r>
              <a:rPr lang="en-US" altLang="en-US" sz="2000" dirty="0">
                <a:latin typeface="Arial" panose="020B0604020202020204" pitchFamily="34" charset="0"/>
              </a:rPr>
              <a:t>Bluetooth modules are cost-effective, compact, and versatile, making them suitable for applications in healthcare, automotive, consumer electronics, and IoT. </a:t>
            </a:r>
          </a:p>
          <a:p>
            <a:pPr marL="342900" lvl="0" indent="-342900" defTabSz="914400" eaLnBrk="0" fontAlgn="base" hangingPunct="0">
              <a:spcBef>
                <a:spcPct val="0"/>
              </a:spcBef>
              <a:spcAft>
                <a:spcPct val="0"/>
              </a:spcAft>
              <a:buFont typeface="Arial" panose="020B0604020202020204" pitchFamily="34" charset="0"/>
              <a:buChar char="•"/>
            </a:pPr>
            <a:endParaRPr lang="en-US" altLang="en-US" sz="2000" dirty="0">
              <a:latin typeface="Arial" panose="020B0604020202020204" pitchFamily="34" charset="0"/>
            </a:endParaRPr>
          </a:p>
          <a:p>
            <a:pPr marL="342900" lvl="0" indent="-342900" defTabSz="914400" eaLnBrk="0" fontAlgn="base" hangingPunct="0">
              <a:spcBef>
                <a:spcPct val="0"/>
              </a:spcBef>
              <a:spcAft>
                <a:spcPct val="0"/>
              </a:spcAft>
              <a:buFont typeface="Arial" panose="020B0604020202020204" pitchFamily="34" charset="0"/>
              <a:buChar char="•"/>
            </a:pPr>
            <a:r>
              <a:rPr lang="en-US" altLang="en-US" sz="2000" dirty="0">
                <a:latin typeface="Arial" panose="020B0604020202020204" pitchFamily="34" charset="0"/>
              </a:rPr>
              <a:t>Their ability to support both point-to-point and mesh networking adds flexibility in creating smart and connected environments.</a:t>
            </a:r>
          </a:p>
          <a:p>
            <a:endParaRPr lang="en-IN" dirty="0"/>
          </a:p>
        </p:txBody>
      </p:sp>
    </p:spTree>
    <p:extLst>
      <p:ext uri="{BB962C8B-B14F-4D97-AF65-F5344CB8AC3E}">
        <p14:creationId xmlns:p14="http://schemas.microsoft.com/office/powerpoint/2010/main" val="405013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8E3B74-5AAB-58DA-D0C0-367A6AE87DD3}"/>
              </a:ext>
            </a:extLst>
          </p:cNvPr>
          <p:cNvSpPr txBox="1"/>
          <p:nvPr/>
        </p:nvSpPr>
        <p:spPr>
          <a:xfrm>
            <a:off x="3741137" y="1931687"/>
            <a:ext cx="9566423" cy="4185761"/>
          </a:xfrm>
          <a:prstGeom prst="rect">
            <a:avLst/>
          </a:prstGeom>
          <a:noFill/>
        </p:spPr>
        <p:txBody>
          <a:bodyPr wrap="square" rtlCol="0">
            <a:spAutoFit/>
          </a:bodyPr>
          <a:lstStyle/>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What is Bluetooth Module? </a:t>
            </a:r>
          </a:p>
          <a:p>
            <a:pPr lvl="0" algn="just" defTabSz="914400" eaLnBrk="0" fontAlgn="base" hangingPunct="0">
              <a:spcBef>
                <a:spcPct val="0"/>
              </a:spcBef>
              <a:spcAft>
                <a:spcPct val="0"/>
              </a:spcAft>
            </a:pPr>
            <a:endParaRPr lang="en-US" altLang="en-US" sz="1400" dirty="0">
              <a:latin typeface="Arial" panose="020B0604020202020204" pitchFamily="34" charset="0"/>
            </a:endParaRPr>
          </a:p>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Types of Bluetooth Module</a:t>
            </a:r>
          </a:p>
          <a:p>
            <a:pPr lvl="0" algn="just" defTabSz="914400" eaLnBrk="0" fontAlgn="base" hangingPunct="0">
              <a:spcBef>
                <a:spcPct val="0"/>
              </a:spcBef>
              <a:spcAft>
                <a:spcPct val="0"/>
              </a:spcAft>
            </a:pPr>
            <a:endParaRPr lang="en-US" altLang="en-US" sz="1400" dirty="0">
              <a:latin typeface="Arial" panose="020B0604020202020204" pitchFamily="34" charset="0"/>
            </a:endParaRPr>
          </a:p>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How does Bluetooth module work?</a:t>
            </a:r>
          </a:p>
          <a:p>
            <a:pPr lvl="0" algn="just" defTabSz="914400" eaLnBrk="0" fontAlgn="base" hangingPunct="0">
              <a:spcBef>
                <a:spcPct val="0"/>
              </a:spcBef>
              <a:spcAft>
                <a:spcPct val="0"/>
              </a:spcAft>
            </a:pPr>
            <a:endParaRPr lang="en-US" altLang="en-US" sz="1400" dirty="0">
              <a:latin typeface="Arial" panose="020B0604020202020204" pitchFamily="34" charset="0"/>
            </a:endParaRPr>
          </a:p>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Examples of Bluetooth module?</a:t>
            </a:r>
          </a:p>
          <a:p>
            <a:pPr lvl="0" algn="just" defTabSz="914400" eaLnBrk="0" fontAlgn="base" hangingPunct="0">
              <a:spcBef>
                <a:spcPct val="0"/>
              </a:spcBef>
              <a:spcAft>
                <a:spcPct val="0"/>
              </a:spcAft>
            </a:pPr>
            <a:endParaRPr lang="en-US" altLang="en-US" sz="1400" dirty="0">
              <a:latin typeface="Arial" panose="020B0604020202020204" pitchFamily="34" charset="0"/>
            </a:endParaRPr>
          </a:p>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Bluetooth module benefits to organizations</a:t>
            </a:r>
          </a:p>
          <a:p>
            <a:pPr lvl="0" algn="just" defTabSz="914400" eaLnBrk="0" fontAlgn="base" hangingPunct="0">
              <a:spcBef>
                <a:spcPct val="0"/>
              </a:spcBef>
              <a:spcAft>
                <a:spcPct val="0"/>
              </a:spcAft>
            </a:pPr>
            <a:endParaRPr lang="en-US" altLang="en-US" sz="1400" dirty="0">
              <a:latin typeface="Arial" panose="020B0604020202020204" pitchFamily="34" charset="0"/>
            </a:endParaRPr>
          </a:p>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Why is Bluetooth module so important</a:t>
            </a:r>
          </a:p>
          <a:p>
            <a:pPr lvl="0" algn="just" defTabSz="914400" eaLnBrk="0" fontAlgn="base" hangingPunct="0">
              <a:spcBef>
                <a:spcPct val="0"/>
              </a:spcBef>
              <a:spcAft>
                <a:spcPct val="0"/>
              </a:spcAft>
            </a:pPr>
            <a:endParaRPr lang="en-US" altLang="en-US" sz="1400" dirty="0">
              <a:latin typeface="Arial" panose="020B0604020202020204" pitchFamily="34" charset="0"/>
            </a:endParaRPr>
          </a:p>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Challenges of Bluetooth module</a:t>
            </a:r>
          </a:p>
          <a:p>
            <a:pPr lvl="0" algn="just" defTabSz="914400" eaLnBrk="0" fontAlgn="base" hangingPunct="0">
              <a:spcBef>
                <a:spcPct val="0"/>
              </a:spcBef>
              <a:spcAft>
                <a:spcPct val="0"/>
              </a:spcAft>
            </a:pPr>
            <a:endParaRPr lang="en-US" altLang="en-US" sz="1400" dirty="0">
              <a:latin typeface="Arial" panose="020B0604020202020204" pitchFamily="34" charset="0"/>
            </a:endParaRPr>
          </a:p>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Advantages</a:t>
            </a:r>
          </a:p>
          <a:p>
            <a:pPr lvl="0" algn="just" defTabSz="914400" eaLnBrk="0" fontAlgn="base" hangingPunct="0">
              <a:spcBef>
                <a:spcPct val="0"/>
              </a:spcBef>
              <a:spcAft>
                <a:spcPct val="0"/>
              </a:spcAft>
            </a:pPr>
            <a:endParaRPr lang="en-US" altLang="en-US" sz="1400" dirty="0">
              <a:latin typeface="Arial" panose="020B0604020202020204" pitchFamily="34" charset="0"/>
            </a:endParaRPr>
          </a:p>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Disadvantages</a:t>
            </a:r>
          </a:p>
          <a:p>
            <a:pPr lvl="0" algn="just" defTabSz="914400" eaLnBrk="0" fontAlgn="base" hangingPunct="0">
              <a:spcBef>
                <a:spcPct val="0"/>
              </a:spcBef>
              <a:spcAft>
                <a:spcPct val="0"/>
              </a:spcAft>
            </a:pPr>
            <a:endParaRPr lang="en-US" altLang="en-US" sz="1400" dirty="0">
              <a:latin typeface="Arial" panose="020B0604020202020204" pitchFamily="34" charset="0"/>
            </a:endParaRPr>
          </a:p>
          <a:p>
            <a:pPr marL="342900" lvl="0" indent="-342900" algn="just" defTabSz="914400" eaLnBrk="0" fontAlgn="base" hangingPunct="0">
              <a:spcBef>
                <a:spcPct val="0"/>
              </a:spcBef>
              <a:spcAft>
                <a:spcPct val="0"/>
              </a:spcAft>
              <a:buFont typeface="Arial" panose="020B0604020202020204" pitchFamily="34" charset="0"/>
              <a:buChar char="•"/>
            </a:pPr>
            <a:r>
              <a:rPr lang="en-US" altLang="en-US" sz="1400" dirty="0">
                <a:latin typeface="Arial" panose="020B0604020202020204" pitchFamily="34" charset="0"/>
              </a:rPr>
              <a:t>Conclusion</a:t>
            </a:r>
          </a:p>
        </p:txBody>
      </p:sp>
      <p:sp>
        <p:nvSpPr>
          <p:cNvPr id="5" name="TextBox 4">
            <a:extLst>
              <a:ext uri="{FF2B5EF4-FFF2-40B4-BE49-F238E27FC236}">
                <a16:creationId xmlns:a16="http://schemas.microsoft.com/office/drawing/2014/main" id="{1263B3FA-0452-7CB8-CEF8-E29C98EA55C6}"/>
              </a:ext>
            </a:extLst>
          </p:cNvPr>
          <p:cNvSpPr txBox="1"/>
          <p:nvPr/>
        </p:nvSpPr>
        <p:spPr>
          <a:xfrm>
            <a:off x="396240" y="386609"/>
            <a:ext cx="12192000" cy="707886"/>
          </a:xfrm>
          <a:prstGeom prst="rect">
            <a:avLst/>
          </a:prstGeom>
          <a:noFill/>
        </p:spPr>
        <p:txBody>
          <a:bodyPr wrap="square" rtlCol="0">
            <a:spAutoFit/>
          </a:bodyPr>
          <a:lstStyle/>
          <a:p>
            <a:pPr algn="just"/>
            <a:r>
              <a:rPr lang="en-IN" sz="4000" b="1" dirty="0"/>
              <a:t>                                      Content</a:t>
            </a:r>
          </a:p>
        </p:txBody>
      </p:sp>
    </p:spTree>
    <p:extLst>
      <p:ext uri="{BB962C8B-B14F-4D97-AF65-F5344CB8AC3E}">
        <p14:creationId xmlns:p14="http://schemas.microsoft.com/office/powerpoint/2010/main" val="2157634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A25469-64CD-98FA-15E5-3D6DA7D872AB}"/>
              </a:ext>
            </a:extLst>
          </p:cNvPr>
          <p:cNvSpPr txBox="1"/>
          <p:nvPr/>
        </p:nvSpPr>
        <p:spPr>
          <a:xfrm>
            <a:off x="4419600" y="731520"/>
            <a:ext cx="5715000" cy="984885"/>
          </a:xfrm>
          <a:prstGeom prst="rect">
            <a:avLst/>
          </a:prstGeom>
          <a:noFill/>
        </p:spPr>
        <p:txBody>
          <a:bodyPr wrap="square" rtlCol="0">
            <a:spAutoFit/>
          </a:bodyPr>
          <a:lstStyle/>
          <a:p>
            <a:r>
              <a:rPr lang="en-US" altLang="en-US" sz="4000" b="1" dirty="0">
                <a:latin typeface="Arial" panose="020B0604020202020204" pitchFamily="34" charset="0"/>
              </a:rPr>
              <a:t>Disadvantages</a:t>
            </a:r>
          </a:p>
          <a:p>
            <a:endParaRPr lang="en-IN" dirty="0"/>
          </a:p>
        </p:txBody>
      </p:sp>
      <p:sp>
        <p:nvSpPr>
          <p:cNvPr id="6" name="Rectangle 1">
            <a:extLst>
              <a:ext uri="{FF2B5EF4-FFF2-40B4-BE49-F238E27FC236}">
                <a16:creationId xmlns:a16="http://schemas.microsoft.com/office/drawing/2014/main" id="{EED880F8-D7BB-19FE-6952-0349878DE188}"/>
              </a:ext>
            </a:extLst>
          </p:cNvPr>
          <p:cNvSpPr>
            <a:spLocks noChangeArrowheads="1"/>
          </p:cNvSpPr>
          <p:nvPr/>
        </p:nvSpPr>
        <p:spPr bwMode="auto">
          <a:xfrm>
            <a:off x="1615440" y="2161462"/>
            <a:ext cx="9342120"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Bluetooth modules, while useful, have several disadvantages.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4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Their communication range is limited, typically up to 10 meters for standard modules, which restricts long-distance applications.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sz="2400" dirty="0">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Interference from other wireless devices, such as Wi-Fi or microwave ovens, can affect performance and lead to data loss. Data transfer rates are slower compared to technologies like Wi-Fi, making them less suitable for large file transfers.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dirty="0">
              <a:latin typeface="Arial" panose="020B0604020202020204" pitchFamily="34" charset="0"/>
            </a:endParaRPr>
          </a:p>
        </p:txBody>
      </p:sp>
    </p:spTree>
    <p:extLst>
      <p:ext uri="{BB962C8B-B14F-4D97-AF65-F5344CB8AC3E}">
        <p14:creationId xmlns:p14="http://schemas.microsoft.com/office/powerpoint/2010/main" val="27461458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E1C651-0F61-9227-0493-68725F0F9D07}"/>
              </a:ext>
            </a:extLst>
          </p:cNvPr>
          <p:cNvSpPr txBox="1"/>
          <p:nvPr/>
        </p:nvSpPr>
        <p:spPr>
          <a:xfrm>
            <a:off x="2133600" y="2286000"/>
            <a:ext cx="8305800" cy="3693319"/>
          </a:xfrm>
          <a:prstGeom prst="rect">
            <a:avLst/>
          </a:prstGeom>
          <a:noFill/>
        </p:spPr>
        <p:txBody>
          <a:bodyPr wrap="square" rtlCol="0">
            <a:spAutoFit/>
          </a:bodyPr>
          <a:lstStyle/>
          <a:p>
            <a:pPr marL="342900" lvl="0" indent="-342900" defTabSz="914400" eaLnBrk="0" fontAlgn="base" hangingPunct="0">
              <a:spcBef>
                <a:spcPct val="0"/>
              </a:spcBef>
              <a:spcAft>
                <a:spcPct val="0"/>
              </a:spcAft>
              <a:buFont typeface="Arial" panose="020B0604020202020204" pitchFamily="34" charset="0"/>
              <a:buChar char="•"/>
            </a:pPr>
            <a:r>
              <a:rPr lang="en-US" altLang="en-US" sz="2400" dirty="0">
                <a:latin typeface="Arial" panose="020B0604020202020204" pitchFamily="34" charset="0"/>
              </a:rPr>
              <a:t>Security vulnerabilities, if not properly addressed, can expose data to unauthorized access. </a:t>
            </a:r>
          </a:p>
          <a:p>
            <a:pPr marL="342900" lvl="0" indent="-342900" defTabSz="914400" eaLnBrk="0" fontAlgn="base" hangingPunct="0">
              <a:spcBef>
                <a:spcPct val="0"/>
              </a:spcBef>
              <a:spcAft>
                <a:spcPct val="0"/>
              </a:spcAft>
              <a:buFont typeface="Arial" panose="020B0604020202020204" pitchFamily="34" charset="0"/>
              <a:buChar char="•"/>
            </a:pPr>
            <a:endParaRPr lang="en-US" altLang="en-US" sz="2400" dirty="0">
              <a:latin typeface="Arial" panose="020B0604020202020204" pitchFamily="34" charset="0"/>
            </a:endParaRPr>
          </a:p>
          <a:p>
            <a:pPr marL="342900" lvl="0" indent="-342900" defTabSz="914400" eaLnBrk="0" fontAlgn="base" hangingPunct="0">
              <a:spcBef>
                <a:spcPct val="0"/>
              </a:spcBef>
              <a:spcAft>
                <a:spcPct val="0"/>
              </a:spcAft>
              <a:buFont typeface="Arial" panose="020B0604020202020204" pitchFamily="34" charset="0"/>
              <a:buChar char="•"/>
            </a:pPr>
            <a:r>
              <a:rPr lang="en-US" altLang="en-US" sz="2400" dirty="0">
                <a:latin typeface="Arial" panose="020B0604020202020204" pitchFamily="34" charset="0"/>
              </a:rPr>
              <a:t>Additionally, compatibility issues between different Bluetooth versions can cause connectivity problems. </a:t>
            </a:r>
          </a:p>
          <a:p>
            <a:pPr marL="342900" lvl="0" indent="-342900" defTabSz="914400" eaLnBrk="0" fontAlgn="base" hangingPunct="0">
              <a:spcBef>
                <a:spcPct val="0"/>
              </a:spcBef>
              <a:spcAft>
                <a:spcPct val="0"/>
              </a:spcAft>
              <a:buFont typeface="Arial" panose="020B0604020202020204" pitchFamily="34" charset="0"/>
              <a:buChar char="•"/>
            </a:pPr>
            <a:endParaRPr lang="en-US" altLang="en-US" sz="2400" dirty="0">
              <a:latin typeface="Arial" panose="020B0604020202020204" pitchFamily="34" charset="0"/>
            </a:endParaRPr>
          </a:p>
          <a:p>
            <a:pPr marL="342900" lvl="0" indent="-342900" defTabSz="914400" eaLnBrk="0" fontAlgn="base" hangingPunct="0">
              <a:spcBef>
                <a:spcPct val="0"/>
              </a:spcBef>
              <a:spcAft>
                <a:spcPct val="0"/>
              </a:spcAft>
              <a:buFont typeface="Arial" panose="020B0604020202020204" pitchFamily="34" charset="0"/>
              <a:buChar char="•"/>
            </a:pPr>
            <a:r>
              <a:rPr lang="en-US" altLang="en-US" sz="2400" dirty="0">
                <a:latin typeface="Arial" panose="020B0604020202020204" pitchFamily="34" charset="0"/>
              </a:rPr>
              <a:t>Power consumption, though low, can still impact battery life in continuous-use scenarios, especially in small devices.</a:t>
            </a:r>
          </a:p>
          <a:p>
            <a:endParaRPr lang="en-IN" dirty="0"/>
          </a:p>
        </p:txBody>
      </p:sp>
    </p:spTree>
    <p:extLst>
      <p:ext uri="{BB962C8B-B14F-4D97-AF65-F5344CB8AC3E}">
        <p14:creationId xmlns:p14="http://schemas.microsoft.com/office/powerpoint/2010/main" val="2692993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9BA814-046A-6F1C-512C-12B073C74B11}"/>
              </a:ext>
            </a:extLst>
          </p:cNvPr>
          <p:cNvSpPr txBox="1"/>
          <p:nvPr/>
        </p:nvSpPr>
        <p:spPr>
          <a:xfrm>
            <a:off x="4892040" y="792480"/>
            <a:ext cx="6644640" cy="707886"/>
          </a:xfrm>
          <a:prstGeom prst="rect">
            <a:avLst/>
          </a:prstGeom>
          <a:noFill/>
        </p:spPr>
        <p:txBody>
          <a:bodyPr wrap="square" rtlCol="0">
            <a:spAutoFit/>
          </a:bodyPr>
          <a:lstStyle/>
          <a:p>
            <a:r>
              <a:rPr lang="en-IN" sz="4000" b="1" dirty="0"/>
              <a:t>Conclusion</a:t>
            </a:r>
          </a:p>
        </p:txBody>
      </p:sp>
      <p:sp>
        <p:nvSpPr>
          <p:cNvPr id="5" name="TextBox 4">
            <a:extLst>
              <a:ext uri="{FF2B5EF4-FFF2-40B4-BE49-F238E27FC236}">
                <a16:creationId xmlns:a16="http://schemas.microsoft.com/office/drawing/2014/main" id="{5C6B58B8-5039-4103-5400-A32276E05682}"/>
              </a:ext>
            </a:extLst>
          </p:cNvPr>
          <p:cNvSpPr txBox="1"/>
          <p:nvPr/>
        </p:nvSpPr>
        <p:spPr>
          <a:xfrm>
            <a:off x="2186940" y="1942818"/>
            <a:ext cx="7818120" cy="4678204"/>
          </a:xfrm>
          <a:prstGeom prst="rect">
            <a:avLst/>
          </a:prstGeom>
          <a:noFill/>
        </p:spPr>
        <p:txBody>
          <a:bodyPr wrap="square" rtlCol="0">
            <a:spAutoFit/>
          </a:bodyPr>
          <a:lstStyle/>
          <a:p>
            <a:pPr marL="285750" indent="-285750">
              <a:buFont typeface="Arial" panose="020B0604020202020204" pitchFamily="34" charset="0"/>
              <a:buChar char="•"/>
            </a:pPr>
            <a:r>
              <a:rPr lang="en-US" sz="2000" dirty="0"/>
              <a:t>In conclusion, Bluetooth modules are an integral part of our digital ecosystem, offering unparalleled convenience in wireless data transmission.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With applications spanning across various sectors and a pivotal role in emerging trends like IoT, their relevance continues to grow.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As consumers and businesses increasingly adopt wireless technology, understanding Bluetooth modules, their workings, and applications, becomes essential.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As we move forward, we can expect further advancements in Bluetooth technology that will continue to push the boundaries of wireless communication.</a:t>
            </a:r>
          </a:p>
          <a:p>
            <a:endParaRPr lang="en-IN" dirty="0"/>
          </a:p>
        </p:txBody>
      </p:sp>
    </p:spTree>
    <p:extLst>
      <p:ext uri="{BB962C8B-B14F-4D97-AF65-F5344CB8AC3E}">
        <p14:creationId xmlns:p14="http://schemas.microsoft.com/office/powerpoint/2010/main" val="4914904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324A90-6917-4A11-EF13-6990A79A443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5978013"/>
          </a:xfrm>
          <a:prstGeom prst="ellipse">
            <a:avLst/>
          </a:prstGeom>
          <a:ln>
            <a:noFill/>
          </a:ln>
          <a:effectLst>
            <a:softEdge rad="112500"/>
          </a:effectLst>
        </p:spPr>
      </p:pic>
    </p:spTree>
    <p:extLst>
      <p:ext uri="{BB962C8B-B14F-4D97-AF65-F5344CB8AC3E}">
        <p14:creationId xmlns:p14="http://schemas.microsoft.com/office/powerpoint/2010/main" val="156215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18080AE-E5E3-DF82-1072-581B673CF52F}"/>
              </a:ext>
            </a:extLst>
          </p:cNvPr>
          <p:cNvSpPr txBox="1"/>
          <p:nvPr/>
        </p:nvSpPr>
        <p:spPr>
          <a:xfrm>
            <a:off x="1524000" y="395111"/>
            <a:ext cx="9585960" cy="984885"/>
          </a:xfrm>
          <a:prstGeom prst="rect">
            <a:avLst/>
          </a:prstGeom>
          <a:noFill/>
        </p:spPr>
        <p:txBody>
          <a:bodyPr wrap="square" rtlCol="0">
            <a:spAutoFit/>
          </a:bodyPr>
          <a:lstStyle/>
          <a:p>
            <a:pPr algn="ctr"/>
            <a:r>
              <a:rPr lang="en-US" altLang="en-US" sz="4000" b="1" dirty="0">
                <a:latin typeface="Arial" panose="020B0604020202020204" pitchFamily="34" charset="0"/>
              </a:rPr>
              <a:t>What is Bluetooth Module? </a:t>
            </a:r>
          </a:p>
          <a:p>
            <a:endParaRPr lang="en-IN" dirty="0"/>
          </a:p>
        </p:txBody>
      </p:sp>
      <p:sp>
        <p:nvSpPr>
          <p:cNvPr id="5" name="TextBox 4">
            <a:extLst>
              <a:ext uri="{FF2B5EF4-FFF2-40B4-BE49-F238E27FC236}">
                <a16:creationId xmlns:a16="http://schemas.microsoft.com/office/drawing/2014/main" id="{ABC202E7-F094-B9AE-C459-634FA16E64A3}"/>
              </a:ext>
            </a:extLst>
          </p:cNvPr>
          <p:cNvSpPr txBox="1"/>
          <p:nvPr/>
        </p:nvSpPr>
        <p:spPr>
          <a:xfrm>
            <a:off x="1524000" y="2197768"/>
            <a:ext cx="9304421" cy="3785652"/>
          </a:xfrm>
          <a:prstGeom prst="rect">
            <a:avLst/>
          </a:prstGeom>
          <a:noFill/>
        </p:spPr>
        <p:txBody>
          <a:bodyPr wrap="square" rtlCol="0">
            <a:spAutoFit/>
          </a:bodyPr>
          <a:lstStyle/>
          <a:p>
            <a:pPr marL="342900" indent="-342900">
              <a:buFont typeface="Arial" panose="020B0604020202020204" pitchFamily="34" charset="0"/>
              <a:buChar char="•"/>
            </a:pPr>
            <a:r>
              <a:rPr lang="en-US" sz="2000" dirty="0"/>
              <a:t>A Bluetooth module is a compact electronic device that allows wireless communication between two or more devices using Bluetooth technology.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It serves as an interface between a host system—like a microcontroller, computer, or mobile device—and other Bluetooth-enabled devices.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Bluetooth modules are essential components in many modern electronic projects, especially in areas like the Internet of Things (IoT), home automation, wireless audio, and personal health devices.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Bluetooth modules are designed to transmit and receive data over short distances using radio waves in the 2.4 GHz ISM (Industrial, Scientific, and Medical) band. </a:t>
            </a:r>
            <a:endParaRPr lang="en-IN" sz="2000" dirty="0"/>
          </a:p>
        </p:txBody>
      </p:sp>
    </p:spTree>
    <p:extLst>
      <p:ext uri="{BB962C8B-B14F-4D97-AF65-F5344CB8AC3E}">
        <p14:creationId xmlns:p14="http://schemas.microsoft.com/office/powerpoint/2010/main" val="29984612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CEFB0B-92F8-A02D-94C4-FF3D130D3945}"/>
              </a:ext>
            </a:extLst>
          </p:cNvPr>
          <p:cNvPicPr>
            <a:picLocks noChangeAspect="1"/>
          </p:cNvPicPr>
          <p:nvPr/>
        </p:nvPicPr>
        <p:blipFill>
          <a:blip r:embed="rId2"/>
          <a:srcRect l="5703" t="11556" r="4186" b="5999"/>
          <a:stretch>
            <a:fillRect/>
          </a:stretch>
        </p:blipFill>
        <p:spPr>
          <a:xfrm>
            <a:off x="3261360" y="1981200"/>
            <a:ext cx="6202680" cy="3874064"/>
          </a:xfrm>
          <a:prstGeom prst="rect">
            <a:avLst/>
          </a:prstGeom>
        </p:spPr>
      </p:pic>
      <p:sp>
        <p:nvSpPr>
          <p:cNvPr id="6" name="TextBox 5">
            <a:extLst>
              <a:ext uri="{FF2B5EF4-FFF2-40B4-BE49-F238E27FC236}">
                <a16:creationId xmlns:a16="http://schemas.microsoft.com/office/drawing/2014/main" id="{B548850A-C903-40B9-B3FB-E2293D76B7C6}"/>
              </a:ext>
            </a:extLst>
          </p:cNvPr>
          <p:cNvSpPr txBox="1"/>
          <p:nvPr/>
        </p:nvSpPr>
        <p:spPr>
          <a:xfrm>
            <a:off x="4663440" y="1101745"/>
            <a:ext cx="5715000" cy="461665"/>
          </a:xfrm>
          <a:prstGeom prst="rect">
            <a:avLst/>
          </a:prstGeom>
          <a:noFill/>
        </p:spPr>
        <p:txBody>
          <a:bodyPr wrap="square" rtlCol="0">
            <a:spAutoFit/>
          </a:bodyPr>
          <a:lstStyle/>
          <a:p>
            <a:r>
              <a:rPr lang="en-IN" sz="2400" dirty="0"/>
              <a:t>Image of a Bluetooth Module</a:t>
            </a:r>
          </a:p>
        </p:txBody>
      </p:sp>
    </p:spTree>
    <p:extLst>
      <p:ext uri="{BB962C8B-B14F-4D97-AF65-F5344CB8AC3E}">
        <p14:creationId xmlns:p14="http://schemas.microsoft.com/office/powerpoint/2010/main" val="4083105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D99B3F-C69A-D4B5-83B6-B2B2F28DAE7E}"/>
              </a:ext>
            </a:extLst>
          </p:cNvPr>
          <p:cNvSpPr txBox="1"/>
          <p:nvPr/>
        </p:nvSpPr>
        <p:spPr>
          <a:xfrm>
            <a:off x="1572126" y="401053"/>
            <a:ext cx="7796463" cy="707886"/>
          </a:xfrm>
          <a:prstGeom prst="rect">
            <a:avLst/>
          </a:prstGeom>
          <a:noFill/>
        </p:spPr>
        <p:txBody>
          <a:bodyPr wrap="square" rtlCol="0">
            <a:spAutoFit/>
          </a:bodyPr>
          <a:lstStyle/>
          <a:p>
            <a:pPr algn="ctr"/>
            <a:r>
              <a:rPr lang="en-IN" sz="4000" b="1" dirty="0"/>
              <a:t>Types of Bluetooth Module</a:t>
            </a:r>
          </a:p>
        </p:txBody>
      </p:sp>
      <p:sp>
        <p:nvSpPr>
          <p:cNvPr id="5" name="TextBox 4">
            <a:extLst>
              <a:ext uri="{FF2B5EF4-FFF2-40B4-BE49-F238E27FC236}">
                <a16:creationId xmlns:a16="http://schemas.microsoft.com/office/drawing/2014/main" id="{80AE42F2-F07D-5703-4216-5AC3BF0B373D}"/>
              </a:ext>
            </a:extLst>
          </p:cNvPr>
          <p:cNvSpPr txBox="1"/>
          <p:nvPr/>
        </p:nvSpPr>
        <p:spPr>
          <a:xfrm>
            <a:off x="1572126" y="1957137"/>
            <a:ext cx="8245642" cy="4339650"/>
          </a:xfrm>
          <a:prstGeom prst="rect">
            <a:avLst/>
          </a:prstGeom>
          <a:noFill/>
        </p:spPr>
        <p:txBody>
          <a:bodyPr wrap="square" rtlCol="0">
            <a:spAutoFit/>
          </a:bodyPr>
          <a:lstStyle/>
          <a:p>
            <a:r>
              <a:rPr lang="en-US" sz="2000" dirty="0"/>
              <a:t>There are two main categories of Bluetooth modules based on the version of Bluetooth they use: </a:t>
            </a:r>
          </a:p>
          <a:p>
            <a:endParaRPr lang="en-US" sz="2000" dirty="0"/>
          </a:p>
          <a:p>
            <a:pPr marL="342900" indent="-342900">
              <a:buAutoNum type="arabicPeriod"/>
            </a:pPr>
            <a:r>
              <a:rPr lang="en-US" sz="2000" dirty="0"/>
              <a:t>Classic Bluetooth Modules – These support traditional Bluetooth communication and are typically used for continuous streaming of data, such as in wireless audio devices or serial data transfer. An example is the popular HC-05 module, which can function in both master and slave roles.</a:t>
            </a:r>
          </a:p>
          <a:p>
            <a:pPr marL="342900" indent="-342900">
              <a:buAutoNum type="arabicPeriod"/>
            </a:pPr>
            <a:endParaRPr lang="en-US" sz="2000" dirty="0"/>
          </a:p>
          <a:p>
            <a:pPr marL="342900" indent="-342900">
              <a:buFontTx/>
              <a:buAutoNum type="arabicPeriod"/>
            </a:pPr>
            <a:r>
              <a:rPr lang="en-US" sz="2000" dirty="0"/>
              <a:t>Bluetooth Low Energy (BLE) Modules – These are designed for minimal power consumption and are ideal for devices that transmit small amounts of data infrequently, such as fitness bands or smart sensors. A well-known BLE module is the HM-10. </a:t>
            </a:r>
            <a:endParaRPr lang="en-IN" sz="2000" dirty="0"/>
          </a:p>
          <a:p>
            <a:pPr marL="342900" indent="-342900">
              <a:buAutoNum type="arabicPeriod"/>
            </a:pPr>
            <a:endParaRPr lang="en-US" dirty="0"/>
          </a:p>
          <a:p>
            <a:pPr marL="342900" indent="-342900">
              <a:buAutoNum type="arabicPeriod"/>
            </a:pPr>
            <a:endParaRPr lang="en-US" dirty="0"/>
          </a:p>
        </p:txBody>
      </p:sp>
    </p:spTree>
    <p:extLst>
      <p:ext uri="{BB962C8B-B14F-4D97-AF65-F5344CB8AC3E}">
        <p14:creationId xmlns:p14="http://schemas.microsoft.com/office/powerpoint/2010/main" val="3170732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E78757-FDDE-2D04-67DA-ABF15D56AC97}"/>
              </a:ext>
            </a:extLst>
          </p:cNvPr>
          <p:cNvPicPr>
            <a:picLocks noChangeAspect="1"/>
          </p:cNvPicPr>
          <p:nvPr/>
        </p:nvPicPr>
        <p:blipFill>
          <a:blip r:embed="rId2"/>
          <a:stretch>
            <a:fillRect/>
          </a:stretch>
        </p:blipFill>
        <p:spPr>
          <a:xfrm>
            <a:off x="389531" y="1892968"/>
            <a:ext cx="4620463" cy="4299284"/>
          </a:xfrm>
          <a:prstGeom prst="rect">
            <a:avLst/>
          </a:prstGeom>
        </p:spPr>
      </p:pic>
      <p:sp>
        <p:nvSpPr>
          <p:cNvPr id="8" name="TextBox 7">
            <a:extLst>
              <a:ext uri="{FF2B5EF4-FFF2-40B4-BE49-F238E27FC236}">
                <a16:creationId xmlns:a16="http://schemas.microsoft.com/office/drawing/2014/main" id="{EB6A5BC7-A651-D350-B413-2E0B23A0B476}"/>
              </a:ext>
            </a:extLst>
          </p:cNvPr>
          <p:cNvSpPr txBox="1"/>
          <p:nvPr/>
        </p:nvSpPr>
        <p:spPr>
          <a:xfrm>
            <a:off x="5009994" y="1892969"/>
            <a:ext cx="7182006" cy="4801314"/>
          </a:xfrm>
          <a:prstGeom prst="rect">
            <a:avLst/>
          </a:prstGeom>
          <a:noFill/>
        </p:spPr>
        <p:txBody>
          <a:bodyPr wrap="square" rtlCol="0">
            <a:spAutoFit/>
          </a:bodyPr>
          <a:lstStyle/>
          <a:p>
            <a:pPr marL="285750" lvl="0" indent="-285750" defTabSz="91440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HC-05</a:t>
            </a:r>
            <a:r>
              <a:rPr lang="en-US" altLang="en-US" dirty="0">
                <a:latin typeface="Arial" panose="020B0604020202020204" pitchFamily="34" charset="0"/>
              </a:rPr>
              <a:t> – Classic Bluetooth module with master/slave roles for serial communication.</a:t>
            </a:r>
          </a:p>
          <a:p>
            <a:pPr marL="285750" lvl="0" indent="-285750" defTabSz="914400" eaLnBrk="0" fontAlgn="base" hangingPunct="0">
              <a:spcBef>
                <a:spcPct val="0"/>
              </a:spcBef>
              <a:spcAft>
                <a:spcPct val="0"/>
              </a:spcAft>
              <a:buFont typeface="Arial" panose="020B0604020202020204" pitchFamily="34" charset="0"/>
              <a:buChar char="•"/>
            </a:pPr>
            <a:endParaRPr lang="en-US" altLang="en-US" dirty="0">
              <a:latin typeface="Arial" panose="020B0604020202020204" pitchFamily="34" charset="0"/>
            </a:endParaRPr>
          </a:p>
          <a:p>
            <a:pPr marL="285750" lvl="0" indent="-285750" defTabSz="91440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HC-06</a:t>
            </a:r>
            <a:r>
              <a:rPr lang="en-US" altLang="en-US" dirty="0">
                <a:latin typeface="Arial" panose="020B0604020202020204" pitchFamily="34" charset="0"/>
              </a:rPr>
              <a:t> – Simple slave-mode Bluetooth module for serial wireless data.</a:t>
            </a:r>
          </a:p>
          <a:p>
            <a:pPr marL="285750" lvl="0" indent="-285750" defTabSz="914400" eaLnBrk="0" fontAlgn="base" hangingPunct="0">
              <a:spcBef>
                <a:spcPct val="0"/>
              </a:spcBef>
              <a:spcAft>
                <a:spcPct val="0"/>
              </a:spcAft>
              <a:buFont typeface="Arial" panose="020B0604020202020204" pitchFamily="34" charset="0"/>
              <a:buChar char="•"/>
            </a:pPr>
            <a:endParaRPr lang="en-US" altLang="en-US" dirty="0">
              <a:latin typeface="Arial" panose="020B0604020202020204" pitchFamily="34" charset="0"/>
            </a:endParaRPr>
          </a:p>
          <a:p>
            <a:pPr marL="285750" lvl="0" indent="-285750" defTabSz="91440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HM-10</a:t>
            </a:r>
            <a:r>
              <a:rPr lang="en-US" altLang="en-US" dirty="0">
                <a:latin typeface="Arial" panose="020B0604020202020204" pitchFamily="34" charset="0"/>
              </a:rPr>
              <a:t> – BLE 4.0 module compatible with iOS and Android.</a:t>
            </a:r>
          </a:p>
          <a:p>
            <a:pPr marL="285750" lvl="0" indent="-285750" defTabSz="914400" eaLnBrk="0" fontAlgn="base" hangingPunct="0">
              <a:spcBef>
                <a:spcPct val="0"/>
              </a:spcBef>
              <a:spcAft>
                <a:spcPct val="0"/>
              </a:spcAft>
              <a:buFont typeface="Arial" panose="020B0604020202020204" pitchFamily="34" charset="0"/>
              <a:buChar char="•"/>
            </a:pPr>
            <a:endParaRPr lang="en-US" altLang="en-US" dirty="0">
              <a:latin typeface="Arial" panose="020B0604020202020204" pitchFamily="34" charset="0"/>
            </a:endParaRPr>
          </a:p>
          <a:p>
            <a:pPr marL="285750" lvl="0" indent="-285750" defTabSz="91440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nRF52840</a:t>
            </a:r>
            <a:r>
              <a:rPr lang="en-US" altLang="en-US" dirty="0">
                <a:latin typeface="Arial" panose="020B0604020202020204" pitchFamily="34" charset="0"/>
              </a:rPr>
              <a:t> – Advanced BLE 5.0 SoC with Thread, Zigbee, and USB support.</a:t>
            </a:r>
          </a:p>
          <a:p>
            <a:pPr marL="285750" lvl="0" indent="-285750" defTabSz="914400" eaLnBrk="0" fontAlgn="base" hangingPunct="0">
              <a:spcBef>
                <a:spcPct val="0"/>
              </a:spcBef>
              <a:spcAft>
                <a:spcPct val="0"/>
              </a:spcAft>
              <a:buFont typeface="Arial" panose="020B0604020202020204" pitchFamily="34" charset="0"/>
              <a:buChar char="•"/>
            </a:pPr>
            <a:endParaRPr lang="en-US" altLang="en-US" dirty="0">
              <a:latin typeface="Arial" panose="020B0604020202020204" pitchFamily="34" charset="0"/>
            </a:endParaRPr>
          </a:p>
          <a:p>
            <a:pPr marL="285750" lvl="0" indent="-285750" defTabSz="91440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ESP32 BLE</a:t>
            </a:r>
            <a:r>
              <a:rPr lang="en-US" altLang="en-US" dirty="0">
                <a:latin typeface="Arial" panose="020B0604020202020204" pitchFamily="34" charset="0"/>
              </a:rPr>
              <a:t> – Dual-core Wi-Fi and Bluetooth (Classic + BLE) microcontroller.</a:t>
            </a:r>
          </a:p>
          <a:p>
            <a:pPr marL="285750" lvl="0" indent="-285750" defTabSz="914400" eaLnBrk="0" fontAlgn="base" hangingPunct="0">
              <a:spcBef>
                <a:spcPct val="0"/>
              </a:spcBef>
              <a:spcAft>
                <a:spcPct val="0"/>
              </a:spcAft>
              <a:buFont typeface="Arial" panose="020B0604020202020204" pitchFamily="34" charset="0"/>
              <a:buChar char="•"/>
            </a:pPr>
            <a:endParaRPr lang="en-US" altLang="en-US" dirty="0">
              <a:latin typeface="Arial" panose="020B0604020202020204" pitchFamily="34" charset="0"/>
            </a:endParaRPr>
          </a:p>
          <a:p>
            <a:pPr marL="285750" lvl="0" indent="-285750" defTabSz="914400" eaLnBrk="0" fontAlgn="base" hangingPunct="0">
              <a:spcBef>
                <a:spcPct val="0"/>
              </a:spcBef>
              <a:spcAft>
                <a:spcPct val="0"/>
              </a:spcAft>
              <a:buFont typeface="Arial" panose="020B0604020202020204" pitchFamily="34" charset="0"/>
              <a:buChar char="•"/>
            </a:pPr>
            <a:r>
              <a:rPr lang="en-US" altLang="en-US" b="1" dirty="0">
                <a:latin typeface="Arial" panose="020B0604020202020204" pitchFamily="34" charset="0"/>
              </a:rPr>
              <a:t>BTM005</a:t>
            </a:r>
            <a:r>
              <a:rPr lang="en-US" altLang="en-US" dirty="0">
                <a:latin typeface="Arial" panose="020B0604020202020204" pitchFamily="34" charset="0"/>
              </a:rPr>
              <a:t> – Bluetooth 2.0 SPP module with UART interface.</a:t>
            </a:r>
          </a:p>
          <a:p>
            <a:pPr marL="285750" lvl="0" indent="-285750" defTabSz="914400" eaLnBrk="0" fontAlgn="base" hangingPunct="0">
              <a:spcBef>
                <a:spcPct val="0"/>
              </a:spcBef>
              <a:spcAft>
                <a:spcPct val="0"/>
              </a:spcAft>
              <a:buFont typeface="Arial" panose="020B0604020202020204" pitchFamily="34" charset="0"/>
              <a:buChar char="•"/>
            </a:pPr>
            <a:endParaRPr lang="en-US" altLang="en-US" dirty="0">
              <a:latin typeface="Arial" panose="020B0604020202020204" pitchFamily="34" charset="0"/>
            </a:endParaRP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4279837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1F10CE7B-7BEF-159F-34BB-9CBABBA302A2}"/>
              </a:ext>
            </a:extLst>
          </p:cNvPr>
          <p:cNvSpPr>
            <a:spLocks noChangeArrowheads="1"/>
          </p:cNvSpPr>
          <p:nvPr/>
        </p:nvSpPr>
        <p:spPr bwMode="auto">
          <a:xfrm>
            <a:off x="1143000" y="612844"/>
            <a:ext cx="10439400"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nRF5340</a:t>
            </a:r>
            <a:r>
              <a:rPr kumimoji="0" lang="en-US" altLang="en-US" sz="2000" b="0" i="0" u="none" strike="noStrike" cap="none" normalizeH="0" baseline="0" dirty="0">
                <a:ln>
                  <a:noFill/>
                </a:ln>
                <a:solidFill>
                  <a:schemeClr val="tx1"/>
                </a:solidFill>
                <a:effectLst/>
                <a:latin typeface="Arial" panose="020B0604020202020204" pitchFamily="34" charset="0"/>
              </a:rPr>
              <a:t> – Dual-core BLE 5.2 SoC for high-performance wireless applications.</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lvl="0" indent="-342900" defTabSz="914400" eaLnBrk="0" fontAlgn="base" hangingPunct="0">
              <a:spcBef>
                <a:spcPct val="0"/>
              </a:spcBef>
              <a:spcAft>
                <a:spcPct val="0"/>
              </a:spcAft>
              <a:buFont typeface="Arial" panose="020B0604020202020204" pitchFamily="34" charset="0"/>
              <a:buChar char="•"/>
            </a:pPr>
            <a:r>
              <a:rPr lang="en-US" altLang="en-US" sz="2000" b="1" dirty="0">
                <a:latin typeface="Arial" panose="020B0604020202020204" pitchFamily="34" charset="0"/>
              </a:rPr>
              <a:t>HM-13</a:t>
            </a:r>
            <a:r>
              <a:rPr lang="en-US" altLang="en-US" sz="2000" dirty="0">
                <a:latin typeface="Arial" panose="020B0604020202020204" pitchFamily="34" charset="0"/>
              </a:rPr>
              <a:t> – Dual-mode Bluetooth (Classic + BLE) UART module.</a:t>
            </a:r>
          </a:p>
          <a:p>
            <a:pPr marL="342900" lvl="0" indent="-342900" defTabSz="914400" eaLnBrk="0" fontAlgn="base" hangingPunct="0">
              <a:spcBef>
                <a:spcPct val="0"/>
              </a:spcBef>
              <a:spcAft>
                <a:spcPct val="0"/>
              </a:spcAft>
              <a:buFont typeface="Arial" panose="020B0604020202020204" pitchFamily="34" charset="0"/>
              <a:buChar char="•"/>
            </a:pPr>
            <a:endParaRPr lang="en-US" altLang="en-US" sz="2000" dirty="0">
              <a:latin typeface="Arial" panose="020B0604020202020204" pitchFamily="34" charset="0"/>
            </a:endParaRPr>
          </a:p>
          <a:p>
            <a:pPr marL="342900" lvl="0" indent="-342900" defTabSz="914400" eaLnBrk="0" fontAlgn="base" hangingPunct="0">
              <a:spcBef>
                <a:spcPct val="0"/>
              </a:spcBef>
              <a:spcAft>
                <a:spcPct val="0"/>
              </a:spcAft>
              <a:buFont typeface="Arial" panose="020B0604020202020204" pitchFamily="34" charset="0"/>
              <a:buChar char="•"/>
            </a:pPr>
            <a:r>
              <a:rPr lang="en-US" altLang="en-US" sz="2000" b="1" dirty="0">
                <a:latin typeface="Arial" panose="020B0604020202020204" pitchFamily="34" charset="0"/>
              </a:rPr>
              <a:t>CC2541</a:t>
            </a:r>
            <a:r>
              <a:rPr lang="en-US" altLang="en-US" sz="2000" dirty="0">
                <a:latin typeface="Arial" panose="020B0604020202020204" pitchFamily="34" charset="0"/>
              </a:rPr>
              <a:t> – TI BLE 4.0 module with ultra-low power consumption.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CSR8675</a:t>
            </a:r>
            <a:r>
              <a:rPr kumimoji="0" lang="en-US" altLang="en-US" sz="2000" b="0" i="0" u="none" strike="noStrike" cap="none" normalizeH="0" baseline="0" dirty="0">
                <a:ln>
                  <a:noFill/>
                </a:ln>
                <a:solidFill>
                  <a:schemeClr val="tx1"/>
                </a:solidFill>
                <a:effectLst/>
                <a:latin typeface="Arial" panose="020B0604020202020204" pitchFamily="34" charset="0"/>
              </a:rPr>
              <a:t> – High-end Bluetooth audio SoC with </a:t>
            </a:r>
            <a:r>
              <a:rPr kumimoji="0" lang="en-US" altLang="en-US" sz="2000" b="0" i="0" u="none" strike="noStrike" cap="none" normalizeH="0" baseline="0" dirty="0" err="1">
                <a:ln>
                  <a:noFill/>
                </a:ln>
                <a:solidFill>
                  <a:schemeClr val="tx1"/>
                </a:solidFill>
                <a:effectLst/>
                <a:latin typeface="Arial" panose="020B0604020202020204" pitchFamily="34" charset="0"/>
              </a:rPr>
              <a:t>aptX</a:t>
            </a:r>
            <a:r>
              <a:rPr kumimoji="0" lang="en-US" altLang="en-US" sz="2000" b="0" i="0" u="none" strike="noStrike" cap="none" normalizeH="0" baseline="0" dirty="0">
                <a:ln>
                  <a:noFill/>
                </a:ln>
                <a:solidFill>
                  <a:schemeClr val="tx1"/>
                </a:solidFill>
                <a:effectLst/>
                <a:latin typeface="Arial" panose="020B0604020202020204" pitchFamily="34" charset="0"/>
              </a:rPr>
              <a:t> and ANC support.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nRF52832</a:t>
            </a:r>
            <a:r>
              <a:rPr kumimoji="0" lang="en-US" altLang="en-US" sz="2000" b="0" i="0" u="none" strike="noStrike" cap="none" normalizeH="0" baseline="0" dirty="0">
                <a:ln>
                  <a:noFill/>
                </a:ln>
                <a:solidFill>
                  <a:schemeClr val="tx1"/>
                </a:solidFill>
                <a:effectLst/>
                <a:latin typeface="Arial" panose="020B0604020202020204" pitchFamily="34" charset="0"/>
              </a:rPr>
              <a:t> – BLE 5.0 SoC with good balance of power and performance.</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ES9218P</a:t>
            </a:r>
            <a:r>
              <a:rPr kumimoji="0" lang="en-US" altLang="en-US" sz="2000" b="0" i="0" u="none" strike="noStrike" cap="none" normalizeH="0" baseline="0" dirty="0">
                <a:ln>
                  <a:noFill/>
                </a:ln>
                <a:solidFill>
                  <a:schemeClr val="tx1"/>
                </a:solidFill>
                <a:effectLst/>
                <a:latin typeface="Arial" panose="020B0604020202020204" pitchFamily="34" charset="0"/>
              </a:rPr>
              <a:t> – Audio codec with integrated DAC and Bluetooth interface.</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RN2483</a:t>
            </a:r>
            <a:r>
              <a:rPr kumimoji="0" lang="en-US" altLang="en-US" sz="2000" b="0" i="0" u="none" strike="noStrike" cap="none" normalizeH="0" baseline="0" dirty="0">
                <a:ln>
                  <a:noFill/>
                </a:ln>
                <a:solidFill>
                  <a:schemeClr val="tx1"/>
                </a:solidFill>
                <a:effectLst/>
                <a:latin typeface="Arial" panose="020B0604020202020204" pitchFamily="34" charset="0"/>
              </a:rPr>
              <a:t> – LoRa module (not Bluetooth) for long-range IoT communication.</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HM-19</a:t>
            </a:r>
            <a:r>
              <a:rPr kumimoji="0" lang="en-US" altLang="en-US" sz="2000" b="0" i="0" u="none" strike="noStrike" cap="none" normalizeH="0" baseline="0" dirty="0">
                <a:ln>
                  <a:noFill/>
                </a:ln>
                <a:solidFill>
                  <a:schemeClr val="tx1"/>
                </a:solidFill>
                <a:effectLst/>
                <a:latin typeface="Arial" panose="020B0604020202020204" pitchFamily="34" charset="0"/>
              </a:rPr>
              <a:t> – BLE 5.0 module with fast data transmission and low power.</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SPP-R</a:t>
            </a:r>
            <a:r>
              <a:rPr kumimoji="0" lang="en-US" altLang="en-US" sz="2000" b="0" i="0" u="none" strike="noStrike" cap="none" normalizeH="0" baseline="0" dirty="0">
                <a:ln>
                  <a:noFill/>
                </a:ln>
                <a:solidFill>
                  <a:schemeClr val="tx1"/>
                </a:solidFill>
                <a:effectLst/>
                <a:latin typeface="Arial" panose="020B0604020202020204" pitchFamily="34" charset="0"/>
              </a:rPr>
              <a:t> – Serial Port Profile (SPP) Bluetooth dongle for data communication.</a:t>
            </a:r>
          </a:p>
        </p:txBody>
      </p:sp>
    </p:spTree>
    <p:extLst>
      <p:ext uri="{BB962C8B-B14F-4D97-AF65-F5344CB8AC3E}">
        <p14:creationId xmlns:p14="http://schemas.microsoft.com/office/powerpoint/2010/main" val="2882763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20B2CE6-AF33-4A52-F6FA-E229FEB03083}"/>
              </a:ext>
            </a:extLst>
          </p:cNvPr>
          <p:cNvSpPr txBox="1"/>
          <p:nvPr/>
        </p:nvSpPr>
        <p:spPr>
          <a:xfrm>
            <a:off x="1781908" y="818148"/>
            <a:ext cx="10073208" cy="984885"/>
          </a:xfrm>
          <a:prstGeom prst="rect">
            <a:avLst/>
          </a:prstGeom>
          <a:noFill/>
        </p:spPr>
        <p:txBody>
          <a:bodyPr wrap="square" rtlCol="0">
            <a:spAutoFit/>
          </a:bodyPr>
          <a:lstStyle/>
          <a:p>
            <a:r>
              <a:rPr lang="en-US" altLang="en-US" sz="4000" b="1" dirty="0">
                <a:latin typeface="Arial" panose="020B0604020202020204" pitchFamily="34" charset="0"/>
              </a:rPr>
              <a:t>How does Bluetooth module work?</a:t>
            </a:r>
          </a:p>
          <a:p>
            <a:endParaRPr lang="en-IN" dirty="0"/>
          </a:p>
        </p:txBody>
      </p:sp>
      <p:sp>
        <p:nvSpPr>
          <p:cNvPr id="5" name="TextBox 4">
            <a:extLst>
              <a:ext uri="{FF2B5EF4-FFF2-40B4-BE49-F238E27FC236}">
                <a16:creationId xmlns:a16="http://schemas.microsoft.com/office/drawing/2014/main" id="{D3ACBE2A-E003-3F48-E226-4D3ACC945771}"/>
              </a:ext>
            </a:extLst>
          </p:cNvPr>
          <p:cNvSpPr txBox="1"/>
          <p:nvPr/>
        </p:nvSpPr>
        <p:spPr>
          <a:xfrm>
            <a:off x="1277815" y="1803033"/>
            <a:ext cx="9284677" cy="4678204"/>
          </a:xfrm>
          <a:prstGeom prst="rect">
            <a:avLst/>
          </a:prstGeom>
          <a:noFill/>
        </p:spPr>
        <p:txBody>
          <a:bodyPr wrap="square" rtlCol="0">
            <a:spAutoFit/>
          </a:bodyPr>
          <a:lstStyle/>
          <a:p>
            <a:pPr marL="342900" indent="-342900">
              <a:buFont typeface="Arial" panose="020B0604020202020204" pitchFamily="34" charset="0"/>
              <a:buChar char="•"/>
            </a:pPr>
            <a:r>
              <a:rPr lang="en-US" sz="2000" dirty="0"/>
              <a:t>The basic purpose of these modules is to eliminate the need for wires to share data through radio waves.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These modules work over short distances only, and generally, the working principles of all the modules are more or less similar.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Here is the general way in which these modules are discussed below:</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modules have small antennas in them, and these are incorporated into the devices.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When a compatible device is turned on, it emits signals, which are captured by the module antenna. Once these devices are connected to the user confirmation, they can send the data and share information.</a:t>
            </a:r>
          </a:p>
          <a:p>
            <a:endParaRPr lang="en-IN" dirty="0"/>
          </a:p>
        </p:txBody>
      </p:sp>
    </p:spTree>
    <p:extLst>
      <p:ext uri="{BB962C8B-B14F-4D97-AF65-F5344CB8AC3E}">
        <p14:creationId xmlns:p14="http://schemas.microsoft.com/office/powerpoint/2010/main" val="29617216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BA7758B-CA85-393A-9B7A-B2AAFFDFC880}"/>
              </a:ext>
            </a:extLst>
          </p:cNvPr>
          <p:cNvSpPr txBox="1"/>
          <p:nvPr/>
        </p:nvSpPr>
        <p:spPr>
          <a:xfrm>
            <a:off x="175260" y="2924909"/>
            <a:ext cx="11841480" cy="3477875"/>
          </a:xfrm>
          <a:prstGeom prst="rect">
            <a:avLst/>
          </a:prstGeom>
          <a:noFill/>
        </p:spPr>
        <p:txBody>
          <a:bodyPr wrap="square" rtlCol="0">
            <a:spAutoFit/>
          </a:bodyPr>
          <a:lstStyle/>
          <a:p>
            <a:pPr marL="342900" indent="-342900">
              <a:buFont typeface="Arial" panose="020B0604020202020204" pitchFamily="34" charset="0"/>
              <a:buChar char="•"/>
            </a:pPr>
            <a:r>
              <a:rPr lang="en-US" sz="2000" dirty="0"/>
              <a:t>The group of multiple devices connected through Bluetooth is termed the Bluetooth network.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This large network of Bluetooth devices follows the master/slave system.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In this way, the master can connect more than one device and send and receive data from its slaves.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On the contrary, the slave can only connect with the master and send and receive data there.</a:t>
            </a:r>
          </a:p>
          <a:p>
            <a:pPr marL="342900" indent="-342900">
              <a:buFont typeface="Arial" panose="020B0604020202020204" pitchFamily="34" charset="0"/>
              <a:buChar char="•"/>
            </a:pPr>
            <a:r>
              <a:rPr lang="en-US" sz="2000" dirty="0"/>
              <a:t>There is no connection between the slave devices. </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The role of the master device is most highlighted in the network, and if, for some reason, the master device fails in the connection, then the whole network is disturbed.</a:t>
            </a:r>
            <a:endParaRPr lang="en-IN" sz="2000" dirty="0"/>
          </a:p>
        </p:txBody>
      </p:sp>
      <p:pic>
        <p:nvPicPr>
          <p:cNvPr id="5" name="Picture 4">
            <a:extLst>
              <a:ext uri="{FF2B5EF4-FFF2-40B4-BE49-F238E27FC236}">
                <a16:creationId xmlns:a16="http://schemas.microsoft.com/office/drawing/2014/main" id="{134C35B2-4776-ABE0-E821-179B9C116A27}"/>
              </a:ext>
            </a:extLst>
          </p:cNvPr>
          <p:cNvPicPr>
            <a:picLocks noChangeAspect="1"/>
          </p:cNvPicPr>
          <p:nvPr/>
        </p:nvPicPr>
        <p:blipFill>
          <a:blip r:embed="rId2"/>
          <a:stretch>
            <a:fillRect/>
          </a:stretch>
        </p:blipFill>
        <p:spPr>
          <a:xfrm>
            <a:off x="0" y="1"/>
            <a:ext cx="12192000" cy="2743199"/>
          </a:xfrm>
          <a:prstGeom prst="rect">
            <a:avLst/>
          </a:prstGeom>
        </p:spPr>
      </p:pic>
    </p:spTree>
    <p:extLst>
      <p:ext uri="{BB962C8B-B14F-4D97-AF65-F5344CB8AC3E}">
        <p14:creationId xmlns:p14="http://schemas.microsoft.com/office/powerpoint/2010/main" val="1754022114"/>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TM02900769[[fn=Retrospect]]</Template>
  <TotalTime>432</TotalTime>
  <Words>1390</Words>
  <Application>Microsoft Office PowerPoint</Application>
  <PresentationFormat>Widescreen</PresentationFormat>
  <Paragraphs>180</Paragraphs>
  <Slides>23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ashika jaiswal</dc:creator>
  <cp:lastModifiedBy>ashika jaiswal</cp:lastModifiedBy>
  <cp:revision>2</cp:revision>
  <dcterms:created xsi:type="dcterms:W3CDTF">2025-07-18T07:02:17Z</dcterms:created>
  <dcterms:modified xsi:type="dcterms:W3CDTF">2025-07-18T14:14:33Z</dcterms:modified>
</cp:coreProperties>
</file>

<file path=docProps/thumbnail.jpeg>
</file>